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2"/>
  </p:sldMasterIdLst>
  <p:notesMasterIdLst>
    <p:notesMasterId r:id="rId74"/>
  </p:notesMasterIdLst>
  <p:handoutMasterIdLst>
    <p:handoutMasterId r:id="rId75"/>
  </p:handoutMasterIdLst>
  <p:sldIdLst>
    <p:sldId id="402" r:id="rId3"/>
    <p:sldId id="451" r:id="rId4"/>
    <p:sldId id="486" r:id="rId5"/>
    <p:sldId id="404" r:id="rId6"/>
    <p:sldId id="421" r:id="rId7"/>
    <p:sldId id="422" r:id="rId8"/>
    <p:sldId id="423" r:id="rId9"/>
    <p:sldId id="424" r:id="rId10"/>
    <p:sldId id="425" r:id="rId11"/>
    <p:sldId id="426" r:id="rId12"/>
    <p:sldId id="427" r:id="rId13"/>
    <p:sldId id="428" r:id="rId14"/>
    <p:sldId id="429" r:id="rId15"/>
    <p:sldId id="430" r:id="rId16"/>
    <p:sldId id="431" r:id="rId17"/>
    <p:sldId id="432" r:id="rId18"/>
    <p:sldId id="433" r:id="rId19"/>
    <p:sldId id="434" r:id="rId20"/>
    <p:sldId id="435" r:id="rId21"/>
    <p:sldId id="436" r:id="rId22"/>
    <p:sldId id="437" r:id="rId23"/>
    <p:sldId id="438" r:id="rId24"/>
    <p:sldId id="439" r:id="rId25"/>
    <p:sldId id="440" r:id="rId26"/>
    <p:sldId id="441" r:id="rId27"/>
    <p:sldId id="442" r:id="rId28"/>
    <p:sldId id="443" r:id="rId29"/>
    <p:sldId id="444" r:id="rId30"/>
    <p:sldId id="445" r:id="rId31"/>
    <p:sldId id="446" r:id="rId32"/>
    <p:sldId id="447" r:id="rId33"/>
    <p:sldId id="448" r:id="rId34"/>
    <p:sldId id="449" r:id="rId35"/>
    <p:sldId id="456" r:id="rId36"/>
    <p:sldId id="457" r:id="rId37"/>
    <p:sldId id="458" r:id="rId38"/>
    <p:sldId id="459" r:id="rId39"/>
    <p:sldId id="460" r:id="rId40"/>
    <p:sldId id="461" r:id="rId41"/>
    <p:sldId id="462" r:id="rId42"/>
    <p:sldId id="463" r:id="rId43"/>
    <p:sldId id="464" r:id="rId44"/>
    <p:sldId id="465" r:id="rId45"/>
    <p:sldId id="466" r:id="rId46"/>
    <p:sldId id="467" r:id="rId47"/>
    <p:sldId id="468" r:id="rId48"/>
    <p:sldId id="469" r:id="rId49"/>
    <p:sldId id="470" r:id="rId50"/>
    <p:sldId id="471" r:id="rId51"/>
    <p:sldId id="472" r:id="rId52"/>
    <p:sldId id="473" r:id="rId53"/>
    <p:sldId id="474" r:id="rId54"/>
    <p:sldId id="475" r:id="rId55"/>
    <p:sldId id="476" r:id="rId56"/>
    <p:sldId id="492" r:id="rId57"/>
    <p:sldId id="477" r:id="rId58"/>
    <p:sldId id="478" r:id="rId59"/>
    <p:sldId id="479" r:id="rId60"/>
    <p:sldId id="480" r:id="rId61"/>
    <p:sldId id="481" r:id="rId62"/>
    <p:sldId id="493" r:id="rId63"/>
    <p:sldId id="482" r:id="rId64"/>
    <p:sldId id="483" r:id="rId65"/>
    <p:sldId id="484" r:id="rId66"/>
    <p:sldId id="485" r:id="rId67"/>
    <p:sldId id="455" r:id="rId68"/>
    <p:sldId id="494" r:id="rId69"/>
    <p:sldId id="495" r:id="rId70"/>
    <p:sldId id="496" r:id="rId71"/>
    <p:sldId id="497" r:id="rId72"/>
    <p:sldId id="498" r:id="rId7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51"/>
            <p14:sldId id="486"/>
            <p14:sldId id="404"/>
          </p14:sldIdLst>
        </p14:section>
        <p14:section name="Overview" id="{92322017-615D-49B5-B244-BF48D5518603}">
          <p14:sldIdLst>
            <p14:sldId id="421"/>
            <p14:sldId id="422"/>
            <p14:sldId id="423"/>
            <p14:sldId id="424"/>
            <p14:sldId id="425"/>
            <p14:sldId id="426"/>
          </p14:sldIdLst>
        </p14:section>
        <p14:section name="Database Engine" id="{813DF7E2-74AB-4E3A-9B46-2566DC216237}">
          <p14:sldIdLst>
            <p14:sldId id="427"/>
            <p14:sldId id="428"/>
            <p14:sldId id="429"/>
            <p14:sldId id="430"/>
          </p14:sldIdLst>
        </p14:section>
        <p14:section name="SQL" id="{37C6D8D9-F7EC-4916-98C1-629261225558}">
          <p14:sldIdLst>
            <p14:sldId id="431"/>
            <p14:sldId id="432"/>
            <p14:sldId id="433"/>
            <p14:sldId id="434"/>
            <p14:sldId id="435"/>
          </p14:sldIdLst>
        </p14:section>
        <p14:section name="MySQL" id="{58A8706A-1A42-4BED-BD1A-E8AA5C9E39F7}">
          <p14:sldIdLst>
            <p14:sldId id="436"/>
            <p14:sldId id="437"/>
            <p14:sldId id="438"/>
            <p14:sldId id="439"/>
          </p14:sldIdLst>
        </p14:section>
        <p14:section name="Database Relationships" id="{E091B124-099C-4C56-B59F-ECF8C553BAEE}">
          <p14:sldIdLst>
            <p14:sldId id="440"/>
            <p14:sldId id="441"/>
            <p14:sldId id="442"/>
            <p14:sldId id="443"/>
          </p14:sldIdLst>
        </p14:section>
        <p14:section name="Programmability" id="{BD60B6E9-85E7-49E8-9F66-AE28A5DD5D66}">
          <p14:sldIdLst>
            <p14:sldId id="444"/>
            <p14:sldId id="445"/>
            <p14:sldId id="446"/>
            <p14:sldId id="447"/>
            <p14:sldId id="448"/>
            <p14:sldId id="449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92"/>
            <p14:sldId id="477"/>
            <p14:sldId id="478"/>
            <p14:sldId id="479"/>
            <p14:sldId id="480"/>
            <p14:sldId id="481"/>
            <p14:sldId id="493"/>
            <p14:sldId id="482"/>
            <p14:sldId id="483"/>
            <p14:sldId id="484"/>
            <p14:sldId id="485"/>
          </p14:sldIdLst>
        </p14:section>
        <p14:section name="Conclusion" id="{10E03AB1-9AA8-4E86-9A64-D741901E50A2}">
          <p14:sldIdLst>
            <p14:sldId id="455"/>
            <p14:sldId id="494"/>
            <p14:sldId id="495"/>
            <p14:sldId id="496"/>
            <p14:sldId id="497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FFA000"/>
    <a:srgbClr val="A3ABBC"/>
    <a:srgbClr val="E9EBEF"/>
    <a:srgbClr val="234465"/>
    <a:srgbClr val="4F6987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68" autoAdjust="0"/>
    <p:restoredTop sz="93979" autoAdjust="0"/>
  </p:normalViewPr>
  <p:slideViewPr>
    <p:cSldViewPr>
      <p:cViewPr>
        <p:scale>
          <a:sx n="65" d="100"/>
          <a:sy n="65" d="100"/>
        </p:scale>
        <p:origin x="516" y="4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A1E85D-A2DA-4CDD-B290-DE5BA8C0CBC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EFC452-EF6C-4D69-AF80-CEB61214AB7E}">
      <dgm:prSet phldrT="[Text]" custT="1"/>
      <dgm:spPr>
        <a:solidFill>
          <a:srgbClr val="E9EBEF">
            <a:alpha val="26000"/>
          </a:srgbClr>
        </a:solidFill>
        <a:ln>
          <a:solidFill>
            <a:srgbClr val="A3ABBC"/>
          </a:solidFill>
        </a:ln>
      </dgm:spPr>
      <dgm:t>
        <a:bodyPr/>
        <a:lstStyle/>
        <a:p>
          <a:r>
            <a:rPr lang="en-US" sz="6600" kern="1200" dirty="0">
              <a:solidFill>
                <a:srgbClr val="234465"/>
              </a:solidFill>
              <a:latin typeface="Calibri"/>
              <a:ea typeface="+mn-ea"/>
              <a:cs typeface="+mn-cs"/>
            </a:rPr>
            <a:t>SQL</a:t>
          </a:r>
        </a:p>
      </dgm:t>
    </dgm:pt>
    <dgm:pt modelId="{B6FDA33E-B5F6-446E-9410-C2CB96ABA35F}" type="parTrans" cxnId="{7CA8F76F-9E12-43AA-A88A-0339A8983BEE}">
      <dgm:prSet/>
      <dgm:spPr/>
      <dgm:t>
        <a:bodyPr/>
        <a:lstStyle/>
        <a:p>
          <a:endParaRPr lang="en-US"/>
        </a:p>
      </dgm:t>
    </dgm:pt>
    <dgm:pt modelId="{FF02A9F7-B8AE-44F6-A7F1-F0FAF5C602E8}" type="sibTrans" cxnId="{7CA8F76F-9E12-43AA-A88A-0339A8983BEE}">
      <dgm:prSet/>
      <dgm:spPr/>
      <dgm:t>
        <a:bodyPr/>
        <a:lstStyle/>
        <a:p>
          <a:endParaRPr lang="en-US"/>
        </a:p>
      </dgm:t>
    </dgm:pt>
    <dgm:pt modelId="{16AE64D2-AE1D-40A7-B080-CFD6B421B6A7}">
      <dgm:prSet phldrT="[Text]" custT="1"/>
      <dgm:spPr>
        <a:solidFill>
          <a:srgbClr val="E9EBEF">
            <a:alpha val="26000"/>
          </a:srgbClr>
        </a:solidFill>
        <a:ln w="12700" cap="flat" cmpd="sng" algn="ctr">
          <a:solidFill>
            <a:srgbClr val="A3ABBC"/>
          </a:solidFill>
          <a:prstDash val="solid"/>
          <a:miter lim="800000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r>
            <a:rPr lang="en-US" sz="6600" kern="1200" dirty="0">
              <a:ln>
                <a:solidFill>
                  <a:sysClr val="windowText" lastClr="000000"/>
                </a:solidFill>
              </a:ln>
              <a:solidFill>
                <a:srgbClr val="234465"/>
              </a:solidFill>
              <a:latin typeface="Calibri"/>
              <a:ea typeface="+mn-ea"/>
              <a:cs typeface="+mn-cs"/>
            </a:rPr>
            <a:t>DDL</a:t>
          </a:r>
        </a:p>
        <a:p>
          <a:r>
            <a:rPr lang="en-US" sz="3200" kern="1200" dirty="0"/>
            <a:t>CREATE</a:t>
          </a:r>
          <a:br>
            <a:rPr lang="en-US" sz="3200" kern="1200" dirty="0"/>
          </a:br>
          <a:r>
            <a:rPr lang="en-US" sz="3200" kern="1200" dirty="0"/>
            <a:t>ALTER</a:t>
          </a:r>
          <a:br>
            <a:rPr lang="en-US" sz="3200" kern="1200" dirty="0"/>
          </a:br>
          <a:r>
            <a:rPr lang="en-US" sz="3200" kern="1200" dirty="0"/>
            <a:t>DROP</a:t>
          </a:r>
          <a:br>
            <a:rPr lang="en-US" sz="3200" kern="1200" dirty="0"/>
          </a:br>
          <a:r>
            <a:rPr lang="en-US" sz="3200" kern="1200" dirty="0"/>
            <a:t>TRUNCATE</a:t>
          </a:r>
        </a:p>
      </dgm:t>
    </dgm:pt>
    <dgm:pt modelId="{02302F09-4324-4A88-ABB0-5EDB1D5F14CC}" type="parTrans" cxnId="{4144EE15-2531-4E4B-918D-FD977181AACD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6209B26B-84DB-49FE-AFF4-F823BE961922}" type="sibTrans" cxnId="{4144EE15-2531-4E4B-918D-FD977181AACD}">
      <dgm:prSet/>
      <dgm:spPr/>
      <dgm:t>
        <a:bodyPr/>
        <a:lstStyle/>
        <a:p>
          <a:endParaRPr lang="en-US"/>
        </a:p>
      </dgm:t>
    </dgm:pt>
    <dgm:pt modelId="{8E320513-58AB-4824-8CB2-988BF9BD89B3}">
      <dgm:prSet phldrT="[Text]" custT="1"/>
      <dgm:spPr>
        <a:solidFill>
          <a:srgbClr val="E9EBEF">
            <a:alpha val="26000"/>
          </a:srgbClr>
        </a:solidFill>
        <a:ln w="12700" cap="flat" cmpd="sng" algn="ctr">
          <a:solidFill>
            <a:srgbClr val="A3ABBC"/>
          </a:solidFill>
          <a:prstDash val="solid"/>
          <a:miter lim="800000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r>
            <a:rPr lang="en-US" sz="6600" kern="1200" dirty="0">
              <a:solidFill>
                <a:srgbClr val="234465"/>
              </a:solidFill>
              <a:latin typeface="Calibri"/>
              <a:ea typeface="+mn-ea"/>
              <a:cs typeface="+mn-cs"/>
            </a:rPr>
            <a:t>DML</a:t>
          </a:r>
        </a:p>
        <a:p>
          <a:r>
            <a:rPr lang="en-US" sz="3200" kern="1200" dirty="0"/>
            <a:t>SELECT</a:t>
          </a:r>
          <a:br>
            <a:rPr lang="en-US" sz="3200" kern="1200" dirty="0"/>
          </a:br>
          <a:r>
            <a:rPr lang="en-US" sz="3200" kern="1200" dirty="0"/>
            <a:t>INSERT</a:t>
          </a:r>
          <a:br>
            <a:rPr lang="en-US" sz="3200" kern="1200" dirty="0"/>
          </a:br>
          <a:r>
            <a:rPr lang="en-US" sz="3200" kern="1200" dirty="0"/>
            <a:t>UPDATE</a:t>
          </a:r>
          <a:br>
            <a:rPr lang="en-US" sz="3200" kern="1200" dirty="0"/>
          </a:br>
          <a:r>
            <a:rPr lang="en-US" sz="3200" kern="1200" dirty="0"/>
            <a:t>DELETE</a:t>
          </a:r>
        </a:p>
      </dgm:t>
    </dgm:pt>
    <dgm:pt modelId="{CF086E4C-7C8C-4B07-B3E6-4F6A37FBA294}" type="parTrans" cxnId="{B6D75675-7815-48E0-95F2-C0741DCE9591}">
      <dgm:prSet/>
      <dgm:spPr/>
      <dgm:t>
        <a:bodyPr/>
        <a:lstStyle/>
        <a:p>
          <a:endParaRPr lang="en-US"/>
        </a:p>
      </dgm:t>
    </dgm:pt>
    <dgm:pt modelId="{5CC2DEDB-F2FD-43FE-A97C-1A2EC7E22196}" type="sibTrans" cxnId="{B6D75675-7815-48E0-95F2-C0741DCE9591}">
      <dgm:prSet/>
      <dgm:spPr/>
      <dgm:t>
        <a:bodyPr/>
        <a:lstStyle/>
        <a:p>
          <a:endParaRPr lang="en-US"/>
        </a:p>
      </dgm:t>
    </dgm:pt>
    <dgm:pt modelId="{269A7C52-5B41-434A-848D-7E9430049450}">
      <dgm:prSet phldrT="[Text]" custT="1"/>
      <dgm:spPr>
        <a:solidFill>
          <a:srgbClr val="E9EBEF">
            <a:alpha val="26000"/>
          </a:srgbClr>
        </a:solidFill>
        <a:ln w="12700" cap="flat" cmpd="sng" algn="ctr">
          <a:solidFill>
            <a:srgbClr val="A3ABBC"/>
          </a:solidFill>
          <a:prstDash val="solid"/>
          <a:miter lim="800000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r>
            <a:rPr lang="en-US" sz="6600" kern="1200" dirty="0">
              <a:solidFill>
                <a:srgbClr val="234465"/>
              </a:solidFill>
              <a:latin typeface="Calibri"/>
              <a:ea typeface="+mn-ea"/>
              <a:cs typeface="+mn-cs"/>
            </a:rPr>
            <a:t>DCL</a:t>
          </a:r>
        </a:p>
        <a:p>
          <a:r>
            <a:rPr lang="en-US" sz="3200" kern="1200" dirty="0"/>
            <a:t>GRANT</a:t>
          </a:r>
          <a:br>
            <a:rPr lang="en-US" sz="3200" kern="1200" dirty="0"/>
          </a:br>
          <a:r>
            <a:rPr lang="en-US" sz="3200" kern="1200" dirty="0"/>
            <a:t>REVOKE</a:t>
          </a:r>
          <a:br>
            <a:rPr lang="en-US" sz="3200" kern="1200" dirty="0"/>
          </a:br>
          <a:r>
            <a:rPr lang="en-US" sz="3200" kern="1200" dirty="0"/>
            <a:t>DENY</a:t>
          </a:r>
          <a:br>
            <a:rPr lang="en-US" sz="3200" kern="1200" dirty="0"/>
          </a:br>
          <a:endParaRPr lang="en-US" sz="3200" kern="1200" dirty="0"/>
        </a:p>
      </dgm:t>
    </dgm:pt>
    <dgm:pt modelId="{9FC6AA34-036F-4A0A-87B4-85861097FD4C}" type="parTrans" cxnId="{185C2423-1E48-4351-A0C6-E506E077CFB9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A6A6DF7B-6600-471B-9E2B-8D9EB5A04D14}" type="sibTrans" cxnId="{185C2423-1E48-4351-A0C6-E506E077CFB9}">
      <dgm:prSet/>
      <dgm:spPr/>
      <dgm:t>
        <a:bodyPr/>
        <a:lstStyle/>
        <a:p>
          <a:endParaRPr lang="en-US"/>
        </a:p>
      </dgm:t>
    </dgm:pt>
    <dgm:pt modelId="{6CE748CC-193A-46B1-A4EC-749A6946A7D2}">
      <dgm:prSet phldrT="[Text]" custT="1"/>
      <dgm:spPr>
        <a:solidFill>
          <a:srgbClr val="E9EBEF">
            <a:alpha val="26000"/>
          </a:srgbClr>
        </a:solidFill>
        <a:ln w="12700" cap="flat" cmpd="sng" algn="ctr">
          <a:solidFill>
            <a:srgbClr val="A3ABBC"/>
          </a:solidFill>
          <a:prstDash val="solid"/>
          <a:miter lim="800000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r>
            <a:rPr lang="en-US" sz="6600" dirty="0">
              <a:solidFill>
                <a:srgbClr val="234465"/>
              </a:solidFill>
            </a:rPr>
            <a:t>TCL</a:t>
          </a:r>
        </a:p>
        <a:p>
          <a:r>
            <a:rPr lang="en-US" sz="3200" dirty="0"/>
            <a:t>BEGIN TRAN</a:t>
          </a:r>
          <a:br>
            <a:rPr lang="en-US" sz="3200" dirty="0"/>
          </a:br>
          <a:r>
            <a:rPr lang="en-US" sz="3200" dirty="0"/>
            <a:t>COMMIT</a:t>
          </a:r>
          <a:br>
            <a:rPr lang="en-US" sz="3200" dirty="0"/>
          </a:br>
          <a:r>
            <a:rPr lang="en-US" sz="3200" dirty="0"/>
            <a:t>ROLLBACK</a:t>
          </a:r>
          <a:br>
            <a:rPr lang="en-US" sz="3200" dirty="0"/>
          </a:br>
          <a:r>
            <a:rPr lang="en-US" sz="3200" dirty="0"/>
            <a:t>SAVE</a:t>
          </a:r>
        </a:p>
      </dgm:t>
    </dgm:pt>
    <dgm:pt modelId="{32301BE1-3971-4CA2-89A8-4F6AC5BB2900}" type="parTrans" cxnId="{C6DD27B8-52DE-48A4-B2E6-5F3D64DB9F15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F5B736C-5004-48B6-8B7F-3DBAFAA25FA9}" type="sibTrans" cxnId="{C6DD27B8-52DE-48A4-B2E6-5F3D64DB9F15}">
      <dgm:prSet/>
      <dgm:spPr/>
      <dgm:t>
        <a:bodyPr/>
        <a:lstStyle/>
        <a:p>
          <a:endParaRPr lang="en-US"/>
        </a:p>
      </dgm:t>
    </dgm:pt>
    <dgm:pt modelId="{BABE325B-269C-46D7-8232-355289759749}" type="pres">
      <dgm:prSet presAssocID="{74A1E85D-A2DA-4CDD-B290-DE5BA8C0CB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7DC507B-90A0-4B11-BF94-7C1C4001891A}" type="pres">
      <dgm:prSet presAssocID="{60EFC452-EF6C-4D69-AF80-CEB61214AB7E}" presName="hierRoot1" presStyleCnt="0">
        <dgm:presLayoutVars>
          <dgm:hierBranch val="init"/>
        </dgm:presLayoutVars>
      </dgm:prSet>
      <dgm:spPr/>
    </dgm:pt>
    <dgm:pt modelId="{82D1CE45-22B3-488F-B103-CF0EF38B51F4}" type="pres">
      <dgm:prSet presAssocID="{60EFC452-EF6C-4D69-AF80-CEB61214AB7E}" presName="rootComposite1" presStyleCnt="0"/>
      <dgm:spPr/>
    </dgm:pt>
    <dgm:pt modelId="{098D25D1-F754-43BA-95FE-579F4D51D6FA}" type="pres">
      <dgm:prSet presAssocID="{60EFC452-EF6C-4D69-AF80-CEB61214AB7E}" presName="rootText1" presStyleLbl="node0" presStyleIdx="0" presStyleCnt="1" custLinFactNeighborY="33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773969-705F-42B9-B1AB-A2D305445C69}" type="pres">
      <dgm:prSet presAssocID="{60EFC452-EF6C-4D69-AF80-CEB61214AB7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23134D5-540B-469C-994B-B10D25A8A4ED}" type="pres">
      <dgm:prSet presAssocID="{60EFC452-EF6C-4D69-AF80-CEB61214AB7E}" presName="hierChild2" presStyleCnt="0"/>
      <dgm:spPr/>
    </dgm:pt>
    <dgm:pt modelId="{CD4A383E-0382-43FA-B1A6-A26A85A5FA82}" type="pres">
      <dgm:prSet presAssocID="{02302F09-4324-4A88-ABB0-5EDB1D5F14CC}" presName="Name37" presStyleLbl="parChTrans1D2" presStyleIdx="0" presStyleCnt="4"/>
      <dgm:spPr/>
      <dgm:t>
        <a:bodyPr/>
        <a:lstStyle/>
        <a:p>
          <a:endParaRPr lang="en-US"/>
        </a:p>
      </dgm:t>
    </dgm:pt>
    <dgm:pt modelId="{F0265A02-0564-4839-B21F-BD5D4AD01E88}" type="pres">
      <dgm:prSet presAssocID="{16AE64D2-AE1D-40A7-B080-CFD6B421B6A7}" presName="hierRoot2" presStyleCnt="0">
        <dgm:presLayoutVars>
          <dgm:hierBranch val="init"/>
        </dgm:presLayoutVars>
      </dgm:prSet>
      <dgm:spPr/>
    </dgm:pt>
    <dgm:pt modelId="{3F2914D9-299A-42CA-8B66-AADB933ACC72}" type="pres">
      <dgm:prSet presAssocID="{16AE64D2-AE1D-40A7-B080-CFD6B421B6A7}" presName="rootComposite" presStyleCnt="0"/>
      <dgm:spPr/>
    </dgm:pt>
    <dgm:pt modelId="{C0C9A85C-67E3-4283-B537-8C9B2A7AFC19}" type="pres">
      <dgm:prSet presAssocID="{16AE64D2-AE1D-40A7-B080-CFD6B421B6A7}" presName="rootText" presStyleLbl="node2" presStyleIdx="0" presStyleCnt="4" custScaleY="290581" custLinFactNeighborY="3328">
        <dgm:presLayoutVars>
          <dgm:chPref val="3"/>
        </dgm:presLayoutVars>
      </dgm:prSet>
      <dgm:spPr>
        <a:xfrm>
          <a:off x="5321" y="1880655"/>
          <a:ext cx="2219515" cy="3224745"/>
        </a:xfrm>
        <a:prstGeom prst="rect">
          <a:avLst/>
        </a:prstGeom>
      </dgm:spPr>
      <dgm:t>
        <a:bodyPr/>
        <a:lstStyle/>
        <a:p>
          <a:endParaRPr lang="en-US"/>
        </a:p>
      </dgm:t>
    </dgm:pt>
    <dgm:pt modelId="{A8428307-2237-4672-BAEB-7D0041F9D5E0}" type="pres">
      <dgm:prSet presAssocID="{16AE64D2-AE1D-40A7-B080-CFD6B421B6A7}" presName="rootConnector" presStyleLbl="node2" presStyleIdx="0" presStyleCnt="4"/>
      <dgm:spPr/>
      <dgm:t>
        <a:bodyPr/>
        <a:lstStyle/>
        <a:p>
          <a:endParaRPr lang="en-US"/>
        </a:p>
      </dgm:t>
    </dgm:pt>
    <dgm:pt modelId="{5CA9B886-A73E-435C-A22F-4998EF1E090A}" type="pres">
      <dgm:prSet presAssocID="{16AE64D2-AE1D-40A7-B080-CFD6B421B6A7}" presName="hierChild4" presStyleCnt="0"/>
      <dgm:spPr/>
    </dgm:pt>
    <dgm:pt modelId="{DD60B0C1-BF33-475C-8F25-90B7875B5C66}" type="pres">
      <dgm:prSet presAssocID="{16AE64D2-AE1D-40A7-B080-CFD6B421B6A7}" presName="hierChild5" presStyleCnt="0"/>
      <dgm:spPr/>
    </dgm:pt>
    <dgm:pt modelId="{0D29FA1E-72E2-4008-AF82-817E7A703F9D}" type="pres">
      <dgm:prSet presAssocID="{CF086E4C-7C8C-4B07-B3E6-4F6A37FBA294}" presName="Name37" presStyleLbl="parChTrans1D2" presStyleIdx="1" presStyleCnt="4"/>
      <dgm:spPr/>
      <dgm:t>
        <a:bodyPr/>
        <a:lstStyle/>
        <a:p>
          <a:endParaRPr lang="en-US"/>
        </a:p>
      </dgm:t>
    </dgm:pt>
    <dgm:pt modelId="{4CEDC786-CD00-47D4-93CA-4537038470FA}" type="pres">
      <dgm:prSet presAssocID="{8E320513-58AB-4824-8CB2-988BF9BD89B3}" presName="hierRoot2" presStyleCnt="0">
        <dgm:presLayoutVars>
          <dgm:hierBranch val="init"/>
        </dgm:presLayoutVars>
      </dgm:prSet>
      <dgm:spPr/>
    </dgm:pt>
    <dgm:pt modelId="{74AF8A18-2E8A-44A7-A3C5-FC490B8C4390}" type="pres">
      <dgm:prSet presAssocID="{8E320513-58AB-4824-8CB2-988BF9BD89B3}" presName="rootComposite" presStyleCnt="0"/>
      <dgm:spPr/>
    </dgm:pt>
    <dgm:pt modelId="{42CEC7D4-2B68-4E1E-A075-9AF5255F5D25}" type="pres">
      <dgm:prSet presAssocID="{8E320513-58AB-4824-8CB2-988BF9BD89B3}" presName="rootText" presStyleLbl="node2" presStyleIdx="1" presStyleCnt="4" custScaleY="290581" custLinFactNeighborY="3328">
        <dgm:presLayoutVars>
          <dgm:chPref val="3"/>
        </dgm:presLayoutVars>
      </dgm:prSet>
      <dgm:spPr>
        <a:xfrm>
          <a:off x="2690935" y="1880655"/>
          <a:ext cx="2219515" cy="3224745"/>
        </a:xfrm>
        <a:prstGeom prst="rect">
          <a:avLst/>
        </a:prstGeom>
      </dgm:spPr>
      <dgm:t>
        <a:bodyPr/>
        <a:lstStyle/>
        <a:p>
          <a:endParaRPr lang="en-US"/>
        </a:p>
      </dgm:t>
    </dgm:pt>
    <dgm:pt modelId="{384FA23A-D0BC-4304-ACE6-C7F6110174C3}" type="pres">
      <dgm:prSet presAssocID="{8E320513-58AB-4824-8CB2-988BF9BD89B3}" presName="rootConnector" presStyleLbl="node2" presStyleIdx="1" presStyleCnt="4"/>
      <dgm:spPr/>
      <dgm:t>
        <a:bodyPr/>
        <a:lstStyle/>
        <a:p>
          <a:endParaRPr lang="en-US"/>
        </a:p>
      </dgm:t>
    </dgm:pt>
    <dgm:pt modelId="{1F6C60C7-075F-4904-8D70-CCBC76C23342}" type="pres">
      <dgm:prSet presAssocID="{8E320513-58AB-4824-8CB2-988BF9BD89B3}" presName="hierChild4" presStyleCnt="0"/>
      <dgm:spPr/>
    </dgm:pt>
    <dgm:pt modelId="{D7F01788-0E7B-440F-B29D-515F8E721EB3}" type="pres">
      <dgm:prSet presAssocID="{8E320513-58AB-4824-8CB2-988BF9BD89B3}" presName="hierChild5" presStyleCnt="0"/>
      <dgm:spPr/>
    </dgm:pt>
    <dgm:pt modelId="{9A95F375-78B7-482A-8374-6F73ECD34CF8}" type="pres">
      <dgm:prSet presAssocID="{9FC6AA34-036F-4A0A-87B4-85861097FD4C}" presName="Name37" presStyleLbl="parChTrans1D2" presStyleIdx="2" presStyleCnt="4"/>
      <dgm:spPr/>
      <dgm:t>
        <a:bodyPr/>
        <a:lstStyle/>
        <a:p>
          <a:endParaRPr lang="en-US"/>
        </a:p>
      </dgm:t>
    </dgm:pt>
    <dgm:pt modelId="{7B0A554F-2833-4F9D-A8D9-8822EFD8D065}" type="pres">
      <dgm:prSet presAssocID="{269A7C52-5B41-434A-848D-7E9430049450}" presName="hierRoot2" presStyleCnt="0">
        <dgm:presLayoutVars>
          <dgm:hierBranch val="init"/>
        </dgm:presLayoutVars>
      </dgm:prSet>
      <dgm:spPr/>
    </dgm:pt>
    <dgm:pt modelId="{9FAA7238-6FD0-47DA-8E06-06AD34B1A798}" type="pres">
      <dgm:prSet presAssocID="{269A7C52-5B41-434A-848D-7E9430049450}" presName="rootComposite" presStyleCnt="0"/>
      <dgm:spPr/>
    </dgm:pt>
    <dgm:pt modelId="{79265CDC-1285-4350-AE21-6545F6125041}" type="pres">
      <dgm:prSet presAssocID="{269A7C52-5B41-434A-848D-7E9430049450}" presName="rootText" presStyleLbl="node2" presStyleIdx="2" presStyleCnt="4" custScaleY="290581" custLinFactNeighborY="3328">
        <dgm:presLayoutVars>
          <dgm:chPref val="3"/>
        </dgm:presLayoutVars>
      </dgm:prSet>
      <dgm:spPr>
        <a:xfrm>
          <a:off x="5376549" y="1880655"/>
          <a:ext cx="2219515" cy="3224745"/>
        </a:xfrm>
        <a:prstGeom prst="rect">
          <a:avLst/>
        </a:prstGeom>
      </dgm:spPr>
      <dgm:t>
        <a:bodyPr/>
        <a:lstStyle/>
        <a:p>
          <a:endParaRPr lang="en-US"/>
        </a:p>
      </dgm:t>
    </dgm:pt>
    <dgm:pt modelId="{0FCE1637-0BCC-4D76-9DCC-20C3817E95D5}" type="pres">
      <dgm:prSet presAssocID="{269A7C52-5B41-434A-848D-7E9430049450}" presName="rootConnector" presStyleLbl="node2" presStyleIdx="2" presStyleCnt="4"/>
      <dgm:spPr/>
      <dgm:t>
        <a:bodyPr/>
        <a:lstStyle/>
        <a:p>
          <a:endParaRPr lang="en-US"/>
        </a:p>
      </dgm:t>
    </dgm:pt>
    <dgm:pt modelId="{753E0020-C74F-47BE-9FD7-4742F3DF3F16}" type="pres">
      <dgm:prSet presAssocID="{269A7C52-5B41-434A-848D-7E9430049450}" presName="hierChild4" presStyleCnt="0"/>
      <dgm:spPr/>
    </dgm:pt>
    <dgm:pt modelId="{D1CAA0E3-7E17-4ACD-81AD-60669662DFC0}" type="pres">
      <dgm:prSet presAssocID="{269A7C52-5B41-434A-848D-7E9430049450}" presName="hierChild5" presStyleCnt="0"/>
      <dgm:spPr/>
    </dgm:pt>
    <dgm:pt modelId="{0C58B770-DC07-470A-AD8F-28FDEACB5D49}" type="pres">
      <dgm:prSet presAssocID="{32301BE1-3971-4CA2-89A8-4F6AC5BB2900}" presName="Name37" presStyleLbl="parChTrans1D2" presStyleIdx="3" presStyleCnt="4"/>
      <dgm:spPr/>
      <dgm:t>
        <a:bodyPr/>
        <a:lstStyle/>
        <a:p>
          <a:endParaRPr lang="en-US"/>
        </a:p>
      </dgm:t>
    </dgm:pt>
    <dgm:pt modelId="{435FE159-79C8-4290-8BBF-CBB0249B20CE}" type="pres">
      <dgm:prSet presAssocID="{6CE748CC-193A-46B1-A4EC-749A6946A7D2}" presName="hierRoot2" presStyleCnt="0">
        <dgm:presLayoutVars>
          <dgm:hierBranch val="init"/>
        </dgm:presLayoutVars>
      </dgm:prSet>
      <dgm:spPr/>
    </dgm:pt>
    <dgm:pt modelId="{5E94123A-0F79-426A-A5CB-C99510690A35}" type="pres">
      <dgm:prSet presAssocID="{6CE748CC-193A-46B1-A4EC-749A6946A7D2}" presName="rootComposite" presStyleCnt="0"/>
      <dgm:spPr/>
    </dgm:pt>
    <dgm:pt modelId="{4CF42318-0D8F-4F28-8999-BD62C01CC702}" type="pres">
      <dgm:prSet presAssocID="{6CE748CC-193A-46B1-A4EC-749A6946A7D2}" presName="rootText" presStyleLbl="node2" presStyleIdx="3" presStyleCnt="4" custScaleY="290581" custLinFactNeighborY="3328">
        <dgm:presLayoutVars>
          <dgm:chPref val="3"/>
        </dgm:presLayoutVars>
      </dgm:prSet>
      <dgm:spPr>
        <a:xfrm>
          <a:off x="8062163" y="1880655"/>
          <a:ext cx="2219515" cy="3224745"/>
        </a:xfrm>
        <a:prstGeom prst="rect">
          <a:avLst/>
        </a:prstGeom>
      </dgm:spPr>
      <dgm:t>
        <a:bodyPr/>
        <a:lstStyle/>
        <a:p>
          <a:endParaRPr lang="en-US"/>
        </a:p>
      </dgm:t>
    </dgm:pt>
    <dgm:pt modelId="{7F30697F-67A2-4266-A96F-0376730036B0}" type="pres">
      <dgm:prSet presAssocID="{6CE748CC-193A-46B1-A4EC-749A6946A7D2}" presName="rootConnector" presStyleLbl="node2" presStyleIdx="3" presStyleCnt="4"/>
      <dgm:spPr/>
      <dgm:t>
        <a:bodyPr/>
        <a:lstStyle/>
        <a:p>
          <a:endParaRPr lang="en-US"/>
        </a:p>
      </dgm:t>
    </dgm:pt>
    <dgm:pt modelId="{57084DED-3209-4651-8EE9-75844F9D7768}" type="pres">
      <dgm:prSet presAssocID="{6CE748CC-193A-46B1-A4EC-749A6946A7D2}" presName="hierChild4" presStyleCnt="0"/>
      <dgm:spPr/>
    </dgm:pt>
    <dgm:pt modelId="{60E784F8-6871-4057-B28E-225E785A7CEA}" type="pres">
      <dgm:prSet presAssocID="{6CE748CC-193A-46B1-A4EC-749A6946A7D2}" presName="hierChild5" presStyleCnt="0"/>
      <dgm:spPr/>
    </dgm:pt>
    <dgm:pt modelId="{9BF956A6-8C8D-4102-AC07-2FA917EA6E57}" type="pres">
      <dgm:prSet presAssocID="{60EFC452-EF6C-4D69-AF80-CEB61214AB7E}" presName="hierChild3" presStyleCnt="0"/>
      <dgm:spPr/>
    </dgm:pt>
  </dgm:ptLst>
  <dgm:cxnLst>
    <dgm:cxn modelId="{4B89D9B9-4408-436D-84C5-DF82BE98A1FC}" type="presOf" srcId="{CF086E4C-7C8C-4B07-B3E6-4F6A37FBA294}" destId="{0D29FA1E-72E2-4008-AF82-817E7A703F9D}" srcOrd="0" destOrd="0" presId="urn:microsoft.com/office/officeart/2005/8/layout/orgChart1"/>
    <dgm:cxn modelId="{4C5F09FF-FB7D-4ECB-AB8A-171AD614561D}" type="presOf" srcId="{8E320513-58AB-4824-8CB2-988BF9BD89B3}" destId="{384FA23A-D0BC-4304-ACE6-C7F6110174C3}" srcOrd="1" destOrd="0" presId="urn:microsoft.com/office/officeart/2005/8/layout/orgChart1"/>
    <dgm:cxn modelId="{4EC7E3B5-DAE4-4B58-A4EF-1F07B1543215}" type="presOf" srcId="{74A1E85D-A2DA-4CDD-B290-DE5BA8C0CBCF}" destId="{BABE325B-269C-46D7-8232-355289759749}" srcOrd="0" destOrd="0" presId="urn:microsoft.com/office/officeart/2005/8/layout/orgChart1"/>
    <dgm:cxn modelId="{C6DD27B8-52DE-48A4-B2E6-5F3D64DB9F15}" srcId="{60EFC452-EF6C-4D69-AF80-CEB61214AB7E}" destId="{6CE748CC-193A-46B1-A4EC-749A6946A7D2}" srcOrd="3" destOrd="0" parTransId="{32301BE1-3971-4CA2-89A8-4F6AC5BB2900}" sibTransId="{0F5B736C-5004-48B6-8B7F-3DBAFAA25FA9}"/>
    <dgm:cxn modelId="{1DC048CE-0C5C-4900-9E1A-36D8DB0979BE}" type="presOf" srcId="{269A7C52-5B41-434A-848D-7E9430049450}" destId="{79265CDC-1285-4350-AE21-6545F6125041}" srcOrd="0" destOrd="0" presId="urn:microsoft.com/office/officeart/2005/8/layout/orgChart1"/>
    <dgm:cxn modelId="{69658D87-4446-4F36-96CC-CABCFAF92D20}" type="presOf" srcId="{16AE64D2-AE1D-40A7-B080-CFD6B421B6A7}" destId="{C0C9A85C-67E3-4283-B537-8C9B2A7AFC19}" srcOrd="0" destOrd="0" presId="urn:microsoft.com/office/officeart/2005/8/layout/orgChart1"/>
    <dgm:cxn modelId="{521BB1DB-6F9A-45F0-ADEC-65844C994C98}" type="presOf" srcId="{60EFC452-EF6C-4D69-AF80-CEB61214AB7E}" destId="{D7773969-705F-42B9-B1AB-A2D305445C69}" srcOrd="1" destOrd="0" presId="urn:microsoft.com/office/officeart/2005/8/layout/orgChart1"/>
    <dgm:cxn modelId="{4144EE15-2531-4E4B-918D-FD977181AACD}" srcId="{60EFC452-EF6C-4D69-AF80-CEB61214AB7E}" destId="{16AE64D2-AE1D-40A7-B080-CFD6B421B6A7}" srcOrd="0" destOrd="0" parTransId="{02302F09-4324-4A88-ABB0-5EDB1D5F14CC}" sibTransId="{6209B26B-84DB-49FE-AFF4-F823BE961922}"/>
    <dgm:cxn modelId="{6D567CBF-CDDE-4F5B-B443-9B310495EF33}" type="presOf" srcId="{60EFC452-EF6C-4D69-AF80-CEB61214AB7E}" destId="{098D25D1-F754-43BA-95FE-579F4D51D6FA}" srcOrd="0" destOrd="0" presId="urn:microsoft.com/office/officeart/2005/8/layout/orgChart1"/>
    <dgm:cxn modelId="{B6D75675-7815-48E0-95F2-C0741DCE9591}" srcId="{60EFC452-EF6C-4D69-AF80-CEB61214AB7E}" destId="{8E320513-58AB-4824-8CB2-988BF9BD89B3}" srcOrd="1" destOrd="0" parTransId="{CF086E4C-7C8C-4B07-B3E6-4F6A37FBA294}" sibTransId="{5CC2DEDB-F2FD-43FE-A97C-1A2EC7E22196}"/>
    <dgm:cxn modelId="{298327CE-2BCA-4BB1-913B-A61A4EC27AED}" type="presOf" srcId="{16AE64D2-AE1D-40A7-B080-CFD6B421B6A7}" destId="{A8428307-2237-4672-BAEB-7D0041F9D5E0}" srcOrd="1" destOrd="0" presId="urn:microsoft.com/office/officeart/2005/8/layout/orgChart1"/>
    <dgm:cxn modelId="{7CA8F76F-9E12-43AA-A88A-0339A8983BEE}" srcId="{74A1E85D-A2DA-4CDD-B290-DE5BA8C0CBCF}" destId="{60EFC452-EF6C-4D69-AF80-CEB61214AB7E}" srcOrd="0" destOrd="0" parTransId="{B6FDA33E-B5F6-446E-9410-C2CB96ABA35F}" sibTransId="{FF02A9F7-B8AE-44F6-A7F1-F0FAF5C602E8}"/>
    <dgm:cxn modelId="{7BAEF870-CD73-4F52-BDAE-96244D32DF9D}" type="presOf" srcId="{8E320513-58AB-4824-8CB2-988BF9BD89B3}" destId="{42CEC7D4-2B68-4E1E-A075-9AF5255F5D25}" srcOrd="0" destOrd="0" presId="urn:microsoft.com/office/officeart/2005/8/layout/orgChart1"/>
    <dgm:cxn modelId="{CD8A94C6-84C0-4D5F-9656-3EE40F4A4B25}" type="presOf" srcId="{269A7C52-5B41-434A-848D-7E9430049450}" destId="{0FCE1637-0BCC-4D76-9DCC-20C3817E95D5}" srcOrd="1" destOrd="0" presId="urn:microsoft.com/office/officeart/2005/8/layout/orgChart1"/>
    <dgm:cxn modelId="{185C2423-1E48-4351-A0C6-E506E077CFB9}" srcId="{60EFC452-EF6C-4D69-AF80-CEB61214AB7E}" destId="{269A7C52-5B41-434A-848D-7E9430049450}" srcOrd="2" destOrd="0" parTransId="{9FC6AA34-036F-4A0A-87B4-85861097FD4C}" sibTransId="{A6A6DF7B-6600-471B-9E2B-8D9EB5A04D14}"/>
    <dgm:cxn modelId="{82394C0B-9BD8-4065-A551-4E4CB2302928}" type="presOf" srcId="{32301BE1-3971-4CA2-89A8-4F6AC5BB2900}" destId="{0C58B770-DC07-470A-AD8F-28FDEACB5D49}" srcOrd="0" destOrd="0" presId="urn:microsoft.com/office/officeart/2005/8/layout/orgChart1"/>
    <dgm:cxn modelId="{E327A800-C51D-4177-8F67-C3C4D2133ED8}" type="presOf" srcId="{6CE748CC-193A-46B1-A4EC-749A6946A7D2}" destId="{7F30697F-67A2-4266-A96F-0376730036B0}" srcOrd="1" destOrd="0" presId="urn:microsoft.com/office/officeart/2005/8/layout/orgChart1"/>
    <dgm:cxn modelId="{04BFCC45-AD38-472E-97BF-F3BCEB6A30CA}" type="presOf" srcId="{02302F09-4324-4A88-ABB0-5EDB1D5F14CC}" destId="{CD4A383E-0382-43FA-B1A6-A26A85A5FA82}" srcOrd="0" destOrd="0" presId="urn:microsoft.com/office/officeart/2005/8/layout/orgChart1"/>
    <dgm:cxn modelId="{F548932F-D53F-4DBA-9440-5A07B231B90A}" type="presOf" srcId="{9FC6AA34-036F-4A0A-87B4-85861097FD4C}" destId="{9A95F375-78B7-482A-8374-6F73ECD34CF8}" srcOrd="0" destOrd="0" presId="urn:microsoft.com/office/officeart/2005/8/layout/orgChart1"/>
    <dgm:cxn modelId="{3AF8684B-C37C-47A6-835C-82A8D754F782}" type="presOf" srcId="{6CE748CC-193A-46B1-A4EC-749A6946A7D2}" destId="{4CF42318-0D8F-4F28-8999-BD62C01CC702}" srcOrd="0" destOrd="0" presId="urn:microsoft.com/office/officeart/2005/8/layout/orgChart1"/>
    <dgm:cxn modelId="{D12C7615-D3A3-4C33-944A-C6A172980312}" type="presParOf" srcId="{BABE325B-269C-46D7-8232-355289759749}" destId="{37DC507B-90A0-4B11-BF94-7C1C4001891A}" srcOrd="0" destOrd="0" presId="urn:microsoft.com/office/officeart/2005/8/layout/orgChart1"/>
    <dgm:cxn modelId="{B30C24D2-5C3E-41B6-B7B8-B1F8FC806469}" type="presParOf" srcId="{37DC507B-90A0-4B11-BF94-7C1C4001891A}" destId="{82D1CE45-22B3-488F-B103-CF0EF38B51F4}" srcOrd="0" destOrd="0" presId="urn:microsoft.com/office/officeart/2005/8/layout/orgChart1"/>
    <dgm:cxn modelId="{74765A18-DFFC-4040-A1A3-54D33FCAA678}" type="presParOf" srcId="{82D1CE45-22B3-488F-B103-CF0EF38B51F4}" destId="{098D25D1-F754-43BA-95FE-579F4D51D6FA}" srcOrd="0" destOrd="0" presId="urn:microsoft.com/office/officeart/2005/8/layout/orgChart1"/>
    <dgm:cxn modelId="{3D40CE8C-5FC1-44D5-B6EF-3513845BB7CC}" type="presParOf" srcId="{82D1CE45-22B3-488F-B103-CF0EF38B51F4}" destId="{D7773969-705F-42B9-B1AB-A2D305445C69}" srcOrd="1" destOrd="0" presId="urn:microsoft.com/office/officeart/2005/8/layout/orgChart1"/>
    <dgm:cxn modelId="{E4C9F3BF-89B6-4881-8753-C66AED09A14D}" type="presParOf" srcId="{37DC507B-90A0-4B11-BF94-7C1C4001891A}" destId="{623134D5-540B-469C-994B-B10D25A8A4ED}" srcOrd="1" destOrd="0" presId="urn:microsoft.com/office/officeart/2005/8/layout/orgChart1"/>
    <dgm:cxn modelId="{06135283-EB39-4847-B1A9-192E04218D65}" type="presParOf" srcId="{623134D5-540B-469C-994B-B10D25A8A4ED}" destId="{CD4A383E-0382-43FA-B1A6-A26A85A5FA82}" srcOrd="0" destOrd="0" presId="urn:microsoft.com/office/officeart/2005/8/layout/orgChart1"/>
    <dgm:cxn modelId="{6D881C96-2970-4B0A-97B6-6F7B5DCA86A2}" type="presParOf" srcId="{623134D5-540B-469C-994B-B10D25A8A4ED}" destId="{F0265A02-0564-4839-B21F-BD5D4AD01E88}" srcOrd="1" destOrd="0" presId="urn:microsoft.com/office/officeart/2005/8/layout/orgChart1"/>
    <dgm:cxn modelId="{CA35CA83-AA59-4C10-A4A8-FB62EDDED6A4}" type="presParOf" srcId="{F0265A02-0564-4839-B21F-BD5D4AD01E88}" destId="{3F2914D9-299A-42CA-8B66-AADB933ACC72}" srcOrd="0" destOrd="0" presId="urn:microsoft.com/office/officeart/2005/8/layout/orgChart1"/>
    <dgm:cxn modelId="{95AD7AF5-BE09-453B-88F3-4C1E3AA852CF}" type="presParOf" srcId="{3F2914D9-299A-42CA-8B66-AADB933ACC72}" destId="{C0C9A85C-67E3-4283-B537-8C9B2A7AFC19}" srcOrd="0" destOrd="0" presId="urn:microsoft.com/office/officeart/2005/8/layout/orgChart1"/>
    <dgm:cxn modelId="{72661BD6-251B-4D50-B0A7-AB7494A0CEE9}" type="presParOf" srcId="{3F2914D9-299A-42CA-8B66-AADB933ACC72}" destId="{A8428307-2237-4672-BAEB-7D0041F9D5E0}" srcOrd="1" destOrd="0" presId="urn:microsoft.com/office/officeart/2005/8/layout/orgChart1"/>
    <dgm:cxn modelId="{FB12F371-7EDE-4F45-A5F1-C9AF3064C6AB}" type="presParOf" srcId="{F0265A02-0564-4839-B21F-BD5D4AD01E88}" destId="{5CA9B886-A73E-435C-A22F-4998EF1E090A}" srcOrd="1" destOrd="0" presId="urn:microsoft.com/office/officeart/2005/8/layout/orgChart1"/>
    <dgm:cxn modelId="{7DD5CE7B-AD96-4447-A2D2-9C3B39886C94}" type="presParOf" srcId="{F0265A02-0564-4839-B21F-BD5D4AD01E88}" destId="{DD60B0C1-BF33-475C-8F25-90B7875B5C66}" srcOrd="2" destOrd="0" presId="urn:microsoft.com/office/officeart/2005/8/layout/orgChart1"/>
    <dgm:cxn modelId="{C8478D45-4BE5-4269-A536-44E6011279D1}" type="presParOf" srcId="{623134D5-540B-469C-994B-B10D25A8A4ED}" destId="{0D29FA1E-72E2-4008-AF82-817E7A703F9D}" srcOrd="2" destOrd="0" presId="urn:microsoft.com/office/officeart/2005/8/layout/orgChart1"/>
    <dgm:cxn modelId="{61B1893C-AF28-443A-8453-C2B84608AA3E}" type="presParOf" srcId="{623134D5-540B-469C-994B-B10D25A8A4ED}" destId="{4CEDC786-CD00-47D4-93CA-4537038470FA}" srcOrd="3" destOrd="0" presId="urn:microsoft.com/office/officeart/2005/8/layout/orgChart1"/>
    <dgm:cxn modelId="{9C0071EC-593A-4FC9-B064-771AE28EEB87}" type="presParOf" srcId="{4CEDC786-CD00-47D4-93CA-4537038470FA}" destId="{74AF8A18-2E8A-44A7-A3C5-FC490B8C4390}" srcOrd="0" destOrd="0" presId="urn:microsoft.com/office/officeart/2005/8/layout/orgChart1"/>
    <dgm:cxn modelId="{ED6BA416-8EA9-4088-9426-94F85A63E010}" type="presParOf" srcId="{74AF8A18-2E8A-44A7-A3C5-FC490B8C4390}" destId="{42CEC7D4-2B68-4E1E-A075-9AF5255F5D25}" srcOrd="0" destOrd="0" presId="urn:microsoft.com/office/officeart/2005/8/layout/orgChart1"/>
    <dgm:cxn modelId="{9DBFD0E8-4E91-40AA-B89F-ED049C4CFD3C}" type="presParOf" srcId="{74AF8A18-2E8A-44A7-A3C5-FC490B8C4390}" destId="{384FA23A-D0BC-4304-ACE6-C7F6110174C3}" srcOrd="1" destOrd="0" presId="urn:microsoft.com/office/officeart/2005/8/layout/orgChart1"/>
    <dgm:cxn modelId="{E250423B-8EC4-471C-AB65-EFB377C133A9}" type="presParOf" srcId="{4CEDC786-CD00-47D4-93CA-4537038470FA}" destId="{1F6C60C7-075F-4904-8D70-CCBC76C23342}" srcOrd="1" destOrd="0" presId="urn:microsoft.com/office/officeart/2005/8/layout/orgChart1"/>
    <dgm:cxn modelId="{9236D8E6-B788-4539-B43B-F353650A5D75}" type="presParOf" srcId="{4CEDC786-CD00-47D4-93CA-4537038470FA}" destId="{D7F01788-0E7B-440F-B29D-515F8E721EB3}" srcOrd="2" destOrd="0" presId="urn:microsoft.com/office/officeart/2005/8/layout/orgChart1"/>
    <dgm:cxn modelId="{E546494D-1533-4DB4-AAC6-A2BB6A81B703}" type="presParOf" srcId="{623134D5-540B-469C-994B-B10D25A8A4ED}" destId="{9A95F375-78B7-482A-8374-6F73ECD34CF8}" srcOrd="4" destOrd="0" presId="urn:microsoft.com/office/officeart/2005/8/layout/orgChart1"/>
    <dgm:cxn modelId="{D5BD2FB6-BB19-4147-8809-FDB7CC92734A}" type="presParOf" srcId="{623134D5-540B-469C-994B-B10D25A8A4ED}" destId="{7B0A554F-2833-4F9D-A8D9-8822EFD8D065}" srcOrd="5" destOrd="0" presId="urn:microsoft.com/office/officeart/2005/8/layout/orgChart1"/>
    <dgm:cxn modelId="{E8884464-DE82-410C-8AD6-B2C3069B1078}" type="presParOf" srcId="{7B0A554F-2833-4F9D-A8D9-8822EFD8D065}" destId="{9FAA7238-6FD0-47DA-8E06-06AD34B1A798}" srcOrd="0" destOrd="0" presId="urn:microsoft.com/office/officeart/2005/8/layout/orgChart1"/>
    <dgm:cxn modelId="{C1DB3288-B52A-44DB-A4B6-3C0CA30E7490}" type="presParOf" srcId="{9FAA7238-6FD0-47DA-8E06-06AD34B1A798}" destId="{79265CDC-1285-4350-AE21-6545F6125041}" srcOrd="0" destOrd="0" presId="urn:microsoft.com/office/officeart/2005/8/layout/orgChart1"/>
    <dgm:cxn modelId="{B8E2AE96-CF12-4281-8F27-B7458165930B}" type="presParOf" srcId="{9FAA7238-6FD0-47DA-8E06-06AD34B1A798}" destId="{0FCE1637-0BCC-4D76-9DCC-20C3817E95D5}" srcOrd="1" destOrd="0" presId="urn:microsoft.com/office/officeart/2005/8/layout/orgChart1"/>
    <dgm:cxn modelId="{22C52A30-B492-4870-8A05-5C67F2A42793}" type="presParOf" srcId="{7B0A554F-2833-4F9D-A8D9-8822EFD8D065}" destId="{753E0020-C74F-47BE-9FD7-4742F3DF3F16}" srcOrd="1" destOrd="0" presId="urn:microsoft.com/office/officeart/2005/8/layout/orgChart1"/>
    <dgm:cxn modelId="{19425D76-BC7B-4F09-B892-299C6617603A}" type="presParOf" srcId="{7B0A554F-2833-4F9D-A8D9-8822EFD8D065}" destId="{D1CAA0E3-7E17-4ACD-81AD-60669662DFC0}" srcOrd="2" destOrd="0" presId="urn:microsoft.com/office/officeart/2005/8/layout/orgChart1"/>
    <dgm:cxn modelId="{E3B744C8-A12D-4CCE-892E-FC58EC06B254}" type="presParOf" srcId="{623134D5-540B-469C-994B-B10D25A8A4ED}" destId="{0C58B770-DC07-470A-AD8F-28FDEACB5D49}" srcOrd="6" destOrd="0" presId="urn:microsoft.com/office/officeart/2005/8/layout/orgChart1"/>
    <dgm:cxn modelId="{F1019A1F-ECAB-4201-B33E-BCA8E2713F6C}" type="presParOf" srcId="{623134D5-540B-469C-994B-B10D25A8A4ED}" destId="{435FE159-79C8-4290-8BBF-CBB0249B20CE}" srcOrd="7" destOrd="0" presId="urn:microsoft.com/office/officeart/2005/8/layout/orgChart1"/>
    <dgm:cxn modelId="{65DB9881-F7E7-4BAF-9390-BC33880D79C7}" type="presParOf" srcId="{435FE159-79C8-4290-8BBF-CBB0249B20CE}" destId="{5E94123A-0F79-426A-A5CB-C99510690A35}" srcOrd="0" destOrd="0" presId="urn:microsoft.com/office/officeart/2005/8/layout/orgChart1"/>
    <dgm:cxn modelId="{7A849BE2-0C8B-4341-BAFA-CC3A6067F4A4}" type="presParOf" srcId="{5E94123A-0F79-426A-A5CB-C99510690A35}" destId="{4CF42318-0D8F-4F28-8999-BD62C01CC702}" srcOrd="0" destOrd="0" presId="urn:microsoft.com/office/officeart/2005/8/layout/orgChart1"/>
    <dgm:cxn modelId="{CA21CE7B-A0DA-4E33-96E5-07A6BDED72FF}" type="presParOf" srcId="{5E94123A-0F79-426A-A5CB-C99510690A35}" destId="{7F30697F-67A2-4266-A96F-0376730036B0}" srcOrd="1" destOrd="0" presId="urn:microsoft.com/office/officeart/2005/8/layout/orgChart1"/>
    <dgm:cxn modelId="{AF1A5126-1E92-4423-9916-9CBFFDC4D36E}" type="presParOf" srcId="{435FE159-79C8-4290-8BBF-CBB0249B20CE}" destId="{57084DED-3209-4651-8EE9-75844F9D7768}" srcOrd="1" destOrd="0" presId="urn:microsoft.com/office/officeart/2005/8/layout/orgChart1"/>
    <dgm:cxn modelId="{0E463C35-F0FC-4141-8CF6-73D00122CDA7}" type="presParOf" srcId="{435FE159-79C8-4290-8BBF-CBB0249B20CE}" destId="{60E784F8-6871-4057-B28E-225E785A7CEA}" srcOrd="2" destOrd="0" presId="urn:microsoft.com/office/officeart/2005/8/layout/orgChart1"/>
    <dgm:cxn modelId="{EC56B71C-54D5-4A8F-A371-70BE7462D034}" type="presParOf" srcId="{37DC507B-90A0-4B11-BF94-7C1C4001891A}" destId="{9BF956A6-8C8D-4102-AC07-2FA917EA6E5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8B770-DC07-470A-AD8F-28FDEACB5D49}">
      <dsp:nvSpPr>
        <dsp:cNvPr id="0" name=""/>
        <dsp:cNvSpPr/>
      </dsp:nvSpPr>
      <dsp:spPr>
        <a:xfrm>
          <a:off x="5143500" y="1451489"/>
          <a:ext cx="4028420" cy="466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49"/>
              </a:lnTo>
              <a:lnTo>
                <a:pt x="4028420" y="233049"/>
              </a:lnTo>
              <a:lnTo>
                <a:pt x="4028420" y="466098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95F375-78B7-482A-8374-6F73ECD34CF8}">
      <dsp:nvSpPr>
        <dsp:cNvPr id="0" name=""/>
        <dsp:cNvSpPr/>
      </dsp:nvSpPr>
      <dsp:spPr>
        <a:xfrm>
          <a:off x="5143500" y="1451489"/>
          <a:ext cx="1342806" cy="466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49"/>
              </a:lnTo>
              <a:lnTo>
                <a:pt x="1342806" y="233049"/>
              </a:lnTo>
              <a:lnTo>
                <a:pt x="1342806" y="466098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29FA1E-72E2-4008-AF82-817E7A703F9D}">
      <dsp:nvSpPr>
        <dsp:cNvPr id="0" name=""/>
        <dsp:cNvSpPr/>
      </dsp:nvSpPr>
      <dsp:spPr>
        <a:xfrm>
          <a:off x="3800693" y="1451489"/>
          <a:ext cx="1342806" cy="466098"/>
        </a:xfrm>
        <a:custGeom>
          <a:avLst/>
          <a:gdLst/>
          <a:ahLst/>
          <a:cxnLst/>
          <a:rect l="0" t="0" r="0" b="0"/>
          <a:pathLst>
            <a:path>
              <a:moveTo>
                <a:pt x="1342806" y="0"/>
              </a:moveTo>
              <a:lnTo>
                <a:pt x="1342806" y="233049"/>
              </a:lnTo>
              <a:lnTo>
                <a:pt x="0" y="233049"/>
              </a:lnTo>
              <a:lnTo>
                <a:pt x="0" y="4660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A383E-0382-43FA-B1A6-A26A85A5FA82}">
      <dsp:nvSpPr>
        <dsp:cNvPr id="0" name=""/>
        <dsp:cNvSpPr/>
      </dsp:nvSpPr>
      <dsp:spPr>
        <a:xfrm>
          <a:off x="1115079" y="1451489"/>
          <a:ext cx="4028420" cy="466098"/>
        </a:xfrm>
        <a:custGeom>
          <a:avLst/>
          <a:gdLst/>
          <a:ahLst/>
          <a:cxnLst/>
          <a:rect l="0" t="0" r="0" b="0"/>
          <a:pathLst>
            <a:path>
              <a:moveTo>
                <a:pt x="4028420" y="0"/>
              </a:moveTo>
              <a:lnTo>
                <a:pt x="4028420" y="233049"/>
              </a:lnTo>
              <a:lnTo>
                <a:pt x="0" y="233049"/>
              </a:lnTo>
              <a:lnTo>
                <a:pt x="0" y="466098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8D25D1-F754-43BA-95FE-579F4D51D6FA}">
      <dsp:nvSpPr>
        <dsp:cNvPr id="0" name=""/>
        <dsp:cNvSpPr/>
      </dsp:nvSpPr>
      <dsp:spPr>
        <a:xfrm>
          <a:off x="4033742" y="341731"/>
          <a:ext cx="2219515" cy="1109757"/>
        </a:xfrm>
        <a:prstGeom prst="rect">
          <a:avLst/>
        </a:prstGeom>
        <a:solidFill>
          <a:srgbClr val="E9EBEF">
            <a:alpha val="26000"/>
          </a:srgbClr>
        </a:solidFill>
        <a:ln w="25400" cap="flat" cmpd="sng" algn="ctr">
          <a:solidFill>
            <a:srgbClr val="A3ABB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 dirty="0">
              <a:solidFill>
                <a:srgbClr val="234465"/>
              </a:solidFill>
              <a:latin typeface="Calibri"/>
              <a:ea typeface="+mn-ea"/>
              <a:cs typeface="+mn-cs"/>
            </a:rPr>
            <a:t>SQL</a:t>
          </a:r>
        </a:p>
      </dsp:txBody>
      <dsp:txXfrm>
        <a:off x="4033742" y="341731"/>
        <a:ext cx="2219515" cy="1109757"/>
      </dsp:txXfrm>
    </dsp:sp>
    <dsp:sp modelId="{C0C9A85C-67E3-4283-B537-8C9B2A7AFC19}">
      <dsp:nvSpPr>
        <dsp:cNvPr id="0" name=""/>
        <dsp:cNvSpPr/>
      </dsp:nvSpPr>
      <dsp:spPr>
        <a:xfrm>
          <a:off x="5321" y="1917588"/>
          <a:ext cx="2219515" cy="3224745"/>
        </a:xfrm>
        <a:prstGeom prst="rect">
          <a:avLst/>
        </a:prstGeom>
        <a:solidFill>
          <a:srgbClr val="E9EBEF">
            <a:alpha val="26000"/>
          </a:srgbClr>
        </a:solidFill>
        <a:ln w="12700" cap="flat" cmpd="sng" algn="ctr">
          <a:solidFill>
            <a:srgbClr val="A3ABB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 dirty="0">
              <a:ln>
                <a:solidFill>
                  <a:sysClr val="windowText" lastClr="000000"/>
                </a:solidFill>
              </a:ln>
              <a:solidFill>
                <a:srgbClr val="234465"/>
              </a:solidFill>
              <a:latin typeface="Calibri"/>
              <a:ea typeface="+mn-ea"/>
              <a:cs typeface="+mn-cs"/>
            </a:rPr>
            <a:t>DDL</a:t>
          </a:r>
        </a:p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CREATE</a:t>
          </a:r>
          <a:br>
            <a:rPr lang="en-US" sz="3200" kern="1200" dirty="0"/>
          </a:br>
          <a:r>
            <a:rPr lang="en-US" sz="3200" kern="1200" dirty="0"/>
            <a:t>ALTER</a:t>
          </a:r>
          <a:br>
            <a:rPr lang="en-US" sz="3200" kern="1200" dirty="0"/>
          </a:br>
          <a:r>
            <a:rPr lang="en-US" sz="3200" kern="1200" dirty="0"/>
            <a:t>DROP</a:t>
          </a:r>
          <a:br>
            <a:rPr lang="en-US" sz="3200" kern="1200" dirty="0"/>
          </a:br>
          <a:r>
            <a:rPr lang="en-US" sz="3200" kern="1200" dirty="0"/>
            <a:t>TRUNCATE</a:t>
          </a:r>
        </a:p>
      </dsp:txBody>
      <dsp:txXfrm>
        <a:off x="5321" y="1917588"/>
        <a:ext cx="2219515" cy="3224745"/>
      </dsp:txXfrm>
    </dsp:sp>
    <dsp:sp modelId="{42CEC7D4-2B68-4E1E-A075-9AF5255F5D25}">
      <dsp:nvSpPr>
        <dsp:cNvPr id="0" name=""/>
        <dsp:cNvSpPr/>
      </dsp:nvSpPr>
      <dsp:spPr>
        <a:xfrm>
          <a:off x="2690935" y="1917588"/>
          <a:ext cx="2219515" cy="3224745"/>
        </a:xfrm>
        <a:prstGeom prst="rect">
          <a:avLst/>
        </a:prstGeom>
        <a:solidFill>
          <a:srgbClr val="E9EBEF">
            <a:alpha val="26000"/>
          </a:srgbClr>
        </a:solidFill>
        <a:ln w="12700" cap="flat" cmpd="sng" algn="ctr">
          <a:solidFill>
            <a:srgbClr val="A3ABB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 dirty="0">
              <a:solidFill>
                <a:srgbClr val="234465"/>
              </a:solidFill>
              <a:latin typeface="Calibri"/>
              <a:ea typeface="+mn-ea"/>
              <a:cs typeface="+mn-cs"/>
            </a:rPr>
            <a:t>DML</a:t>
          </a:r>
        </a:p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SELECT</a:t>
          </a:r>
          <a:br>
            <a:rPr lang="en-US" sz="3200" kern="1200" dirty="0"/>
          </a:br>
          <a:r>
            <a:rPr lang="en-US" sz="3200" kern="1200" dirty="0"/>
            <a:t>INSERT</a:t>
          </a:r>
          <a:br>
            <a:rPr lang="en-US" sz="3200" kern="1200" dirty="0"/>
          </a:br>
          <a:r>
            <a:rPr lang="en-US" sz="3200" kern="1200" dirty="0"/>
            <a:t>UPDATE</a:t>
          </a:r>
          <a:br>
            <a:rPr lang="en-US" sz="3200" kern="1200" dirty="0"/>
          </a:br>
          <a:r>
            <a:rPr lang="en-US" sz="3200" kern="1200" dirty="0"/>
            <a:t>DELETE</a:t>
          </a:r>
        </a:p>
      </dsp:txBody>
      <dsp:txXfrm>
        <a:off x="2690935" y="1917588"/>
        <a:ext cx="2219515" cy="3224745"/>
      </dsp:txXfrm>
    </dsp:sp>
    <dsp:sp modelId="{79265CDC-1285-4350-AE21-6545F6125041}">
      <dsp:nvSpPr>
        <dsp:cNvPr id="0" name=""/>
        <dsp:cNvSpPr/>
      </dsp:nvSpPr>
      <dsp:spPr>
        <a:xfrm>
          <a:off x="5376549" y="1917588"/>
          <a:ext cx="2219515" cy="3224745"/>
        </a:xfrm>
        <a:prstGeom prst="rect">
          <a:avLst/>
        </a:prstGeom>
        <a:solidFill>
          <a:srgbClr val="E9EBEF">
            <a:alpha val="26000"/>
          </a:srgbClr>
        </a:solidFill>
        <a:ln w="12700" cap="flat" cmpd="sng" algn="ctr">
          <a:solidFill>
            <a:srgbClr val="A3ABB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 dirty="0">
              <a:solidFill>
                <a:srgbClr val="234465"/>
              </a:solidFill>
              <a:latin typeface="Calibri"/>
              <a:ea typeface="+mn-ea"/>
              <a:cs typeface="+mn-cs"/>
            </a:rPr>
            <a:t>DCL</a:t>
          </a:r>
        </a:p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GRANT</a:t>
          </a:r>
          <a:br>
            <a:rPr lang="en-US" sz="3200" kern="1200" dirty="0"/>
          </a:br>
          <a:r>
            <a:rPr lang="en-US" sz="3200" kern="1200" dirty="0"/>
            <a:t>REVOKE</a:t>
          </a:r>
          <a:br>
            <a:rPr lang="en-US" sz="3200" kern="1200" dirty="0"/>
          </a:br>
          <a:r>
            <a:rPr lang="en-US" sz="3200" kern="1200" dirty="0"/>
            <a:t>DENY</a:t>
          </a:r>
          <a:br>
            <a:rPr lang="en-US" sz="3200" kern="1200" dirty="0"/>
          </a:br>
          <a:endParaRPr lang="en-US" sz="3200" kern="1200" dirty="0"/>
        </a:p>
      </dsp:txBody>
      <dsp:txXfrm>
        <a:off x="5376549" y="1917588"/>
        <a:ext cx="2219515" cy="3224745"/>
      </dsp:txXfrm>
    </dsp:sp>
    <dsp:sp modelId="{4CF42318-0D8F-4F28-8999-BD62C01CC702}">
      <dsp:nvSpPr>
        <dsp:cNvPr id="0" name=""/>
        <dsp:cNvSpPr/>
      </dsp:nvSpPr>
      <dsp:spPr>
        <a:xfrm>
          <a:off x="8062163" y="1917588"/>
          <a:ext cx="2219515" cy="3224745"/>
        </a:xfrm>
        <a:prstGeom prst="rect">
          <a:avLst/>
        </a:prstGeom>
        <a:solidFill>
          <a:srgbClr val="E9EBEF">
            <a:alpha val="26000"/>
          </a:srgbClr>
        </a:solidFill>
        <a:ln w="12700" cap="flat" cmpd="sng" algn="ctr">
          <a:solidFill>
            <a:srgbClr val="A3ABB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 dirty="0">
              <a:solidFill>
                <a:srgbClr val="234465"/>
              </a:solidFill>
            </a:rPr>
            <a:t>TCL</a:t>
          </a:r>
        </a:p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BEGIN TRAN</a:t>
          </a:r>
          <a:br>
            <a:rPr lang="en-US" sz="3200" kern="1200" dirty="0"/>
          </a:br>
          <a:r>
            <a:rPr lang="en-US" sz="3200" kern="1200" dirty="0"/>
            <a:t>COMMIT</a:t>
          </a:r>
          <a:br>
            <a:rPr lang="en-US" sz="3200" kern="1200" dirty="0"/>
          </a:br>
          <a:r>
            <a:rPr lang="en-US" sz="3200" kern="1200" dirty="0"/>
            <a:t>ROLLBACK</a:t>
          </a:r>
          <a:br>
            <a:rPr lang="en-US" sz="3200" kern="1200" dirty="0"/>
          </a:br>
          <a:r>
            <a:rPr lang="en-US" sz="3200" kern="1200" dirty="0"/>
            <a:t>SAVE</a:t>
          </a:r>
        </a:p>
      </dsp:txBody>
      <dsp:txXfrm>
        <a:off x="8062163" y="1917588"/>
        <a:ext cx="2219515" cy="3224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9/17/2018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440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28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09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Relational</a:t>
            </a:r>
            <a:r>
              <a:rPr lang="en-US" baseline="0" dirty="0"/>
              <a:t> Database Management Systems (</a:t>
            </a:r>
            <a:r>
              <a:rPr lang="en-US" dirty="0"/>
              <a:t>RDBMS</a:t>
            </a:r>
            <a:r>
              <a:rPr lang="en-US" baseline="0" dirty="0"/>
              <a:t>) are based on a Client-Server model. Normally, clients communicate with the database over (Transmission Control Protocol/Internet Protocol) TCP/IP protocol. TCP/IP is a </a:t>
            </a:r>
            <a:r>
              <a:rPr lang="en-US" dirty="0">
                <a:effectLst/>
              </a:rPr>
              <a:t>basic communication language over the internet. It has two</a:t>
            </a:r>
            <a:r>
              <a:rPr lang="en-US" baseline="0" dirty="0">
                <a:effectLst/>
              </a:rPr>
              <a:t> layers: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TCP – it is assembling the communication into smaller packages transferred through the internet and received by another TCP which reassembles the packages into the original communication.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IP – responsible for the addresses in order communication to get to the right destination</a:t>
            </a:r>
          </a:p>
          <a:p>
            <a:r>
              <a:rPr lang="en-US" baseline="0" dirty="0">
                <a:effectLst/>
              </a:rPr>
              <a:t>Here are some of the default ports that databases are using: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MySQL -  3306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SQL Server - 1433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Oracle - 1521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Clients – it begins the communication with the server. SQL Server and MySQL have different clients. SQL Server uses SQL Server Management Studio(SSMS). MySQL has many: HeidiSQL, MySQL Workbench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02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SQL(Structured Query Language) is the main language</a:t>
            </a:r>
            <a:r>
              <a:rPr lang="en-US" baseline="0" dirty="0"/>
              <a:t> to access the database. It has many dialects for the different engines. This means that basically MySQL and SQL Server use different syntax to execute statements. However, SQL is a standard so there are many similarities. SQL is often pronounced as SEQUEL(</a:t>
            </a:r>
            <a:r>
              <a:rPr lang="en-US" dirty="0"/>
              <a:t>Structured English Query Language) in</a:t>
            </a:r>
            <a:r>
              <a:rPr lang="en-US" baseline="0" dirty="0"/>
              <a:t> the past but it was changed to SQL due to trademarks issues. The language is declarative and it has 4 main sections:</a:t>
            </a:r>
          </a:p>
          <a:p>
            <a:r>
              <a:rPr lang="en-US" baseline="0" dirty="0"/>
              <a:t>- DDL(Data Definition Language) – responsible for the managing of the main database objects</a:t>
            </a:r>
            <a:br>
              <a:rPr lang="en-US" baseline="0" dirty="0"/>
            </a:br>
            <a:r>
              <a:rPr lang="en-US" baseline="0" dirty="0"/>
              <a:t>- DML(Data Manipulation Language) – responsible for managing data in the tables</a:t>
            </a:r>
            <a:br>
              <a:rPr lang="en-US" baseline="0" dirty="0"/>
            </a:br>
            <a:r>
              <a:rPr lang="en-US" baseline="0" dirty="0"/>
              <a:t>- DCL(Data Control Language) – responsible for the permissions in the database</a:t>
            </a:r>
            <a:br>
              <a:rPr lang="en-US" baseline="0" dirty="0"/>
            </a:br>
            <a:r>
              <a:rPr lang="en-US" baseline="0" dirty="0"/>
              <a:t>- TCL(Transaction Control Language) – responsible for controlling the transactions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28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is the</a:t>
            </a:r>
            <a:r>
              <a:rPr lang="en-US" baseline="0" dirty="0"/>
              <a:t> main unit of data storage. It has rows, columns and cells. Cells contain stored data. Each column has a data type. Types can be VARCHAR(String), INT, DATE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62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Views are objects</a:t>
            </a:r>
            <a:r>
              <a:rPr lang="en-US" baseline="0" dirty="0"/>
              <a:t> that show portion of the data. For example, we may show only 3 column even though the table has 9.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7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resemble return methods in programming. They execute some logic and return a result of some</a:t>
            </a:r>
            <a:r>
              <a:rPr lang="en-US" baseline="0" dirty="0"/>
              <a:t> data type.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09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769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925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59347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3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5" y="1355076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2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1" y="6721481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7" y="1353867"/>
            <a:ext cx="7197424" cy="50278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7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25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40620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931511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10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2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39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04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9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2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08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6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2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1896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62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image" Target="../media/image26.svg"/><Relationship Id="rId4" Type="http://schemas.openxmlformats.org/officeDocument/2006/relationships/image" Target="../media/image30.sv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windows/installer/5.7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.mysql.com/downloads/repo/apt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29/Data-Definition-And-Data-Types-Lab" TargetMode="Externa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29/Data-Definition-And-Data-Types-Lab" TargetMode="Externa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67.png"/><Relationship Id="rId26" Type="http://schemas.openxmlformats.org/officeDocument/2006/relationships/image" Target="../media/image71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codexio.bg" TargetMode="External"/><Relationship Id="rId12" Type="http://schemas.openxmlformats.org/officeDocument/2006/relationships/image" Target="../media/image64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6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70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72.png"/><Relationship Id="rId10" Type="http://schemas.openxmlformats.org/officeDocument/2006/relationships/image" Target="../media/image63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60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65.png"/><Relationship Id="rId22" Type="http://schemas.openxmlformats.org/officeDocument/2006/relationships/image" Target="../media/image69.png"/><Relationship Id="rId27" Type="http://schemas.openxmlformats.org/officeDocument/2006/relationships/hyperlink" Target="http://smartit.bg/" TargetMode="Externa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73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77.gif"/><Relationship Id="rId5" Type="http://schemas.openxmlformats.org/officeDocument/2006/relationships/image" Target="../media/image74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codexio.bg" TargetMode="External"/><Relationship Id="rId9" Type="http://schemas.openxmlformats.org/officeDocument/2006/relationships/image" Target="../media/image7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6685" y="1903498"/>
            <a:ext cx="10962447" cy="882654"/>
          </a:xfrm>
        </p:spPr>
        <p:txBody>
          <a:bodyPr>
            <a:normAutofit/>
          </a:bodyPr>
          <a:lstStyle/>
          <a:p>
            <a:r>
              <a:rPr lang="en-US" dirty="0"/>
              <a:t>How do RDBMS work?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6685" y="328744"/>
            <a:ext cx="10962447" cy="1533387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</a:t>
            </a:r>
            <a:r>
              <a:rPr lang="en-US" dirty="0" smtClean="0"/>
              <a:t>Databases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Data</a:t>
            </a:r>
            <a:r>
              <a:rPr lang="bg-BG" dirty="0" smtClean="0"/>
              <a:t> </a:t>
            </a:r>
            <a:r>
              <a:rPr lang="en-US" dirty="0" smtClean="0"/>
              <a:t>Definition</a:t>
            </a:r>
            <a:r>
              <a:rPr lang="bg-BG" dirty="0" smtClean="0"/>
              <a:t> </a:t>
            </a:r>
            <a:r>
              <a:rPr lang="en-US" dirty="0" smtClean="0"/>
              <a:t>And</a:t>
            </a:r>
            <a:r>
              <a:rPr lang="bg-BG" dirty="0" smtClean="0"/>
              <a:t> </a:t>
            </a:r>
            <a:r>
              <a:rPr lang="en-US" dirty="0" smtClean="0"/>
              <a:t>Datatypes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0972" y="4867791"/>
            <a:ext cx="2950749" cy="524815"/>
          </a:xfrm>
        </p:spPr>
        <p:txBody>
          <a:bodyPr/>
          <a:lstStyle/>
          <a:p>
            <a:r>
              <a:rPr lang="en-US" dirty="0"/>
              <a:t>SoftUni </a:t>
            </a:r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70972" y="5368868"/>
            <a:ext cx="2950749" cy="444536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77" y="3009185"/>
            <a:ext cx="2905530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79412" y="1196125"/>
            <a:ext cx="11430000" cy="5201066"/>
          </a:xfrm>
        </p:spPr>
        <p:txBody>
          <a:bodyPr/>
          <a:lstStyle/>
          <a:p>
            <a:pPr>
              <a:spcBef>
                <a:spcPts val="2400"/>
              </a:spcBef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dirty="0"/>
              <a:t>elational </a:t>
            </a:r>
            <a:r>
              <a:rPr lang="en-US" b="1" dirty="0">
                <a:solidFill>
                  <a:schemeClr val="bg1"/>
                </a:solidFill>
              </a:rPr>
              <a:t>D</a:t>
            </a:r>
            <a:r>
              <a:rPr lang="en-US" dirty="0"/>
              <a:t>ata </a:t>
            </a:r>
            <a:r>
              <a:rPr lang="en-US" b="1" dirty="0">
                <a:solidFill>
                  <a:schemeClr val="bg1"/>
                </a:solidFill>
              </a:rPr>
              <a:t>B</a:t>
            </a:r>
            <a:r>
              <a:rPr lang="en-US" dirty="0"/>
              <a:t>ase </a:t>
            </a:r>
            <a:r>
              <a:rPr lang="en-US" b="1" dirty="0">
                <a:solidFill>
                  <a:schemeClr val="bg1"/>
                </a:solidFill>
              </a:rPr>
              <a:t>M</a:t>
            </a:r>
            <a:r>
              <a:rPr lang="en-US" dirty="0"/>
              <a:t>anagement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/>
              <a:t>ystem</a:t>
            </a:r>
          </a:p>
          <a:p>
            <a:pPr lvl="1">
              <a:spcBef>
                <a:spcPts val="2400"/>
              </a:spcBef>
            </a:pPr>
            <a:r>
              <a:rPr lang="en-US" dirty="0"/>
              <a:t>Database </a:t>
            </a:r>
            <a:r>
              <a:rPr lang="en-US" b="1" dirty="0">
                <a:solidFill>
                  <a:schemeClr val="bg1"/>
                </a:solidFill>
              </a:rPr>
              <a:t>management</a:t>
            </a:r>
          </a:p>
          <a:p>
            <a:pPr lvl="1"/>
            <a:r>
              <a:rPr lang="en-US" dirty="0"/>
              <a:t>It </a:t>
            </a:r>
            <a:r>
              <a:rPr lang="en-US" b="1" dirty="0">
                <a:solidFill>
                  <a:schemeClr val="bg1"/>
                </a:solidFill>
              </a:rPr>
              <a:t>parses requests </a:t>
            </a:r>
            <a:r>
              <a:rPr lang="en-US" dirty="0"/>
              <a:t>from the user and takes the </a:t>
            </a:r>
            <a:r>
              <a:rPr lang="en-US" b="1" dirty="0">
                <a:solidFill>
                  <a:schemeClr val="bg1"/>
                </a:solidFill>
              </a:rPr>
              <a:t>appropriate</a:t>
            </a:r>
            <a:r>
              <a:rPr lang="en-US" dirty="0"/>
              <a:t> </a:t>
            </a:r>
            <a:r>
              <a:rPr lang="bg-BG" dirty="0" smtClean="0"/>
              <a:t>   </a:t>
            </a:r>
            <a:r>
              <a:rPr lang="en-US" dirty="0" smtClean="0"/>
              <a:t>action</a:t>
            </a:r>
            <a:endParaRPr lang="en-US" dirty="0"/>
          </a:p>
          <a:p>
            <a:pPr lvl="1"/>
            <a:r>
              <a:rPr lang="en-US" dirty="0"/>
              <a:t>The user </a:t>
            </a:r>
            <a:r>
              <a:rPr lang="en-US" b="1" dirty="0">
                <a:solidFill>
                  <a:schemeClr val="bg1"/>
                </a:solidFill>
              </a:rPr>
              <a:t>doesn't have direct access </a:t>
            </a:r>
            <a:r>
              <a:rPr lang="en-US" dirty="0"/>
              <a:t>to the stored data</a:t>
            </a:r>
            <a:endParaRPr lang="bg-BG" dirty="0"/>
          </a:p>
          <a:p>
            <a:pPr lvl="1"/>
            <a:r>
              <a:rPr lang="en-US" dirty="0"/>
              <a:t>Data is presented by </a:t>
            </a:r>
            <a:r>
              <a:rPr lang="en-US" b="1" dirty="0">
                <a:solidFill>
                  <a:schemeClr val="bg1"/>
                </a:solidFill>
              </a:rPr>
              <a:t>relations</a:t>
            </a:r>
            <a:r>
              <a:rPr lang="en-US" dirty="0"/>
              <a:t> – collection of tables related by </a:t>
            </a:r>
            <a:r>
              <a:rPr lang="en-US" b="1" dirty="0">
                <a:solidFill>
                  <a:schemeClr val="bg1"/>
                </a:solidFill>
              </a:rPr>
              <a:t>common fields</a:t>
            </a:r>
          </a:p>
          <a:p>
            <a:pPr lvl="1"/>
            <a:r>
              <a:rPr lang="en-US" dirty="0"/>
              <a:t>MS SQL Server, DB2, Oracle and MySQL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Engine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621871" y="5562599"/>
            <a:ext cx="10952006" cy="780043"/>
          </a:xfrm>
        </p:spPr>
        <p:txBody>
          <a:bodyPr/>
          <a:lstStyle/>
          <a:p>
            <a:pPr algn="ctr"/>
            <a:r>
              <a:rPr lang="en-US" dirty="0"/>
              <a:t>Client-Server Model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911239" y="1596574"/>
            <a:ext cx="2347876" cy="2362038"/>
            <a:chOff x="3878107" y="914400"/>
            <a:chExt cx="4159406" cy="4184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313" y="914400"/>
              <a:ext cx="3886200" cy="3886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46218">
              <a:off x="3732212" y="2503574"/>
              <a:ext cx="2741216" cy="2449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29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31"/>
          <p:cNvSpPr>
            <a:spLocks noGrp="1"/>
          </p:cNvSpPr>
          <p:nvPr>
            <p:ph type="body" sz="quarter" idx="10"/>
          </p:nvPr>
        </p:nvSpPr>
        <p:spPr>
          <a:xfrm>
            <a:off x="188815" y="1052885"/>
            <a:ext cx="11804822" cy="5570355"/>
          </a:xfrm>
        </p:spPr>
        <p:txBody>
          <a:bodyPr/>
          <a:lstStyle/>
          <a:p>
            <a:r>
              <a:rPr lang="en-US" dirty="0"/>
              <a:t>SQL Server uses the Client-Server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 Flow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6" name="Rectangle: Rounded Corners 24"/>
          <p:cNvSpPr/>
          <p:nvPr/>
        </p:nvSpPr>
        <p:spPr>
          <a:xfrm>
            <a:off x="465945" y="2349179"/>
            <a:ext cx="2646334" cy="3288702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23446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Clients</a:t>
            </a:r>
          </a:p>
        </p:txBody>
      </p:sp>
      <p:sp>
        <p:nvSpPr>
          <p:cNvPr id="34" name="Arrow: Right 9"/>
          <p:cNvSpPr/>
          <p:nvPr/>
        </p:nvSpPr>
        <p:spPr>
          <a:xfrm>
            <a:off x="3289838" y="2970881"/>
            <a:ext cx="1295400" cy="609600"/>
          </a:xfrm>
          <a:prstGeom prst="rightArrow">
            <a:avLst/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5" name="TextBox 10"/>
          <p:cNvSpPr txBox="1"/>
          <p:nvPr/>
        </p:nvSpPr>
        <p:spPr>
          <a:xfrm>
            <a:off x="3289838" y="2349179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36" name="Arrow: Right 16"/>
          <p:cNvSpPr/>
          <p:nvPr/>
        </p:nvSpPr>
        <p:spPr>
          <a:xfrm>
            <a:off x="7623146" y="2970881"/>
            <a:ext cx="1295400" cy="609600"/>
          </a:xfrm>
          <a:prstGeom prst="rightArrow">
            <a:avLst/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7" name="TextBox 17"/>
          <p:cNvSpPr txBox="1"/>
          <p:nvPr/>
        </p:nvSpPr>
        <p:spPr>
          <a:xfrm>
            <a:off x="7623146" y="2349179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Access</a:t>
            </a:r>
          </a:p>
        </p:txBody>
      </p:sp>
      <p:sp>
        <p:nvSpPr>
          <p:cNvPr id="38" name="Arrow: Right 20"/>
          <p:cNvSpPr/>
          <p:nvPr/>
        </p:nvSpPr>
        <p:spPr>
          <a:xfrm flipH="1">
            <a:off x="7623146" y="4665140"/>
            <a:ext cx="1295400" cy="609600"/>
          </a:xfrm>
          <a:prstGeom prst="rightArrow">
            <a:avLst/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9" name="Arrow: Right 21"/>
          <p:cNvSpPr/>
          <p:nvPr/>
        </p:nvSpPr>
        <p:spPr>
          <a:xfrm flipH="1">
            <a:off x="3285345" y="4665140"/>
            <a:ext cx="1295400" cy="609600"/>
          </a:xfrm>
          <a:prstGeom prst="rightArrow">
            <a:avLst/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0" name="TextBox 22"/>
          <p:cNvSpPr txBox="1"/>
          <p:nvPr/>
        </p:nvSpPr>
        <p:spPr>
          <a:xfrm>
            <a:off x="7623146" y="52826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41" name="TextBox 23"/>
          <p:cNvSpPr txBox="1"/>
          <p:nvPr/>
        </p:nvSpPr>
        <p:spPr>
          <a:xfrm>
            <a:off x="3285345" y="52826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42" name="Rectangle: Rounded Corners 26"/>
          <p:cNvSpPr/>
          <p:nvPr/>
        </p:nvSpPr>
        <p:spPr>
          <a:xfrm>
            <a:off x="9076545" y="2349179"/>
            <a:ext cx="2646334" cy="3288702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23446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Database</a:t>
            </a:r>
          </a:p>
        </p:txBody>
      </p:sp>
      <p:sp>
        <p:nvSpPr>
          <p:cNvPr id="43" name="Rectangle: Rounded Corners 25"/>
          <p:cNvSpPr/>
          <p:nvPr/>
        </p:nvSpPr>
        <p:spPr>
          <a:xfrm>
            <a:off x="4771245" y="2349179"/>
            <a:ext cx="2646334" cy="3288702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23446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Engine</a:t>
            </a:r>
          </a:p>
        </p:txBody>
      </p:sp>
      <p:pic>
        <p:nvPicPr>
          <p:cNvPr id="44" name="Graphic 7" descr="Gears">
            <a:extLst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37413" y="3018839"/>
            <a:ext cx="2310822" cy="2310822"/>
          </a:xfrm>
          <a:prstGeom prst="rect">
            <a:avLst/>
          </a:prstGeom>
        </p:spPr>
      </p:pic>
      <p:pic>
        <p:nvPicPr>
          <p:cNvPr id="45" name="Graphic 11" descr="Database">
            <a:extLst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44478" y="3009480"/>
            <a:ext cx="2310467" cy="2310467"/>
          </a:xfrm>
          <a:prstGeom prst="rect">
            <a:avLst/>
          </a:prstGeom>
        </p:spPr>
      </p:pic>
      <p:pic>
        <p:nvPicPr>
          <p:cNvPr id="46" name="Graphic 14" descr="Computer">
            <a:extLst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07398" y="2789687"/>
            <a:ext cx="1363428" cy="1363428"/>
          </a:xfrm>
          <a:prstGeom prst="rect">
            <a:avLst/>
          </a:prstGeom>
        </p:spPr>
      </p:pic>
      <p:pic>
        <p:nvPicPr>
          <p:cNvPr id="47" name="Graphic 19" descr="Tablet">
            <a:extLst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26003" y="4209699"/>
            <a:ext cx="1176546" cy="1176546"/>
          </a:xfrm>
          <a:prstGeom prst="rect">
            <a:avLst/>
          </a:prstGeom>
        </p:spPr>
      </p:pic>
      <p:pic>
        <p:nvPicPr>
          <p:cNvPr id="48" name="Graphic 33" descr="Smart Phone">
            <a:extLst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894806" y="4266283"/>
            <a:ext cx="1063378" cy="106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3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 animBg="1"/>
      <p:bldP spid="37" grpId="0"/>
      <p:bldP spid="38" grpId="0" animBg="1"/>
      <p:bldP spid="39" grpId="0" animBg="1"/>
      <p:bldP spid="40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5" descr="Cloud">
            <a:extLst/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4F698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60511" y="1787899"/>
            <a:ext cx="3555886" cy="3555886"/>
          </a:xfrm>
          <a:prstGeom prst="rect">
            <a:avLst/>
          </a:prstGeom>
        </p:spPr>
      </p:pic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Model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0" name="Up Arrow 9"/>
          <p:cNvSpPr/>
          <p:nvPr/>
        </p:nvSpPr>
        <p:spPr>
          <a:xfrm rot="8636746">
            <a:off x="4363415" y="2519361"/>
            <a:ext cx="372721" cy="752475"/>
          </a:xfrm>
          <a:prstGeom prst="upArrow">
            <a:avLst/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Up Arrow 13"/>
          <p:cNvSpPr/>
          <p:nvPr/>
        </p:nvSpPr>
        <p:spPr>
          <a:xfrm rot="5400000">
            <a:off x="3245814" y="3375965"/>
            <a:ext cx="372721" cy="752475"/>
          </a:xfrm>
          <a:prstGeom prst="upArrow">
            <a:avLst/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Up Arrow 14"/>
          <p:cNvSpPr/>
          <p:nvPr/>
        </p:nvSpPr>
        <p:spPr>
          <a:xfrm rot="3587749">
            <a:off x="4041337" y="4546102"/>
            <a:ext cx="372721" cy="752475"/>
          </a:xfrm>
          <a:prstGeom prst="upArrow">
            <a:avLst/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Up Arrow 15"/>
          <p:cNvSpPr/>
          <p:nvPr/>
        </p:nvSpPr>
        <p:spPr>
          <a:xfrm rot="5400000">
            <a:off x="8646489" y="3375966"/>
            <a:ext cx="372721" cy="752475"/>
          </a:xfrm>
          <a:prstGeom prst="upArrow">
            <a:avLst/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774014" y="3398260"/>
            <a:ext cx="1528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TCP/IP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0485" y="1631353"/>
            <a:ext cx="1870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CLIENTS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48014" y="4778514"/>
            <a:ext cx="2312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DATABASE</a:t>
            </a:r>
          </a:p>
        </p:txBody>
      </p:sp>
      <p:pic>
        <p:nvPicPr>
          <p:cNvPr id="17" name="Graphic 11" descr="Database">
            <a:extLst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429861" y="2481742"/>
            <a:ext cx="2310467" cy="2310467"/>
          </a:xfrm>
          <a:prstGeom prst="rect">
            <a:avLst/>
          </a:prstGeom>
        </p:spPr>
      </p:pic>
      <p:pic>
        <p:nvPicPr>
          <p:cNvPr id="20" name="Graphic 14" descr="Computer">
            <a:extLst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781531" y="1345274"/>
            <a:ext cx="1363428" cy="1363428"/>
          </a:xfrm>
          <a:prstGeom prst="rect">
            <a:avLst/>
          </a:prstGeom>
        </p:spPr>
      </p:pic>
      <p:pic>
        <p:nvPicPr>
          <p:cNvPr id="21" name="Graphic 19" descr="Tablet">
            <a:extLst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72268" y="3163930"/>
            <a:ext cx="1176546" cy="1176546"/>
          </a:xfrm>
          <a:prstGeom prst="rect">
            <a:avLst/>
          </a:prstGeom>
        </p:spPr>
      </p:pic>
      <p:pic>
        <p:nvPicPr>
          <p:cNvPr id="22" name="Graphic 33" descr="Smart Phone">
            <a:extLst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719997" y="4665927"/>
            <a:ext cx="1063378" cy="106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3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2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Database Engines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65920" name="TextBox 465919"/>
          <p:cNvSpPr txBox="1"/>
          <p:nvPr/>
        </p:nvSpPr>
        <p:spPr>
          <a:xfrm>
            <a:off x="5850334" y="5855430"/>
            <a:ext cx="54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http://db-engines.com/en/ranking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60" y="1307230"/>
            <a:ext cx="11837570" cy="4410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6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614949" y="5447509"/>
            <a:ext cx="10958928" cy="820738"/>
          </a:xfrm>
        </p:spPr>
        <p:txBody>
          <a:bodyPr/>
          <a:lstStyle/>
          <a:p>
            <a:pPr algn="ctr"/>
            <a:r>
              <a:rPr lang="en-US" dirty="0"/>
              <a:t>Query Components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B81FDE-3AD6-43AE-8525-1D8DD31AD45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78" y="1815794"/>
            <a:ext cx="2838330" cy="1593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146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0552259" cy="5201066"/>
          </a:xfrm>
        </p:spPr>
        <p:txBody>
          <a:bodyPr>
            <a:normAutofit/>
          </a:bodyPr>
          <a:lstStyle/>
          <a:p>
            <a:r>
              <a:rPr lang="en-US" dirty="0"/>
              <a:t>Programming language designed for managing data in a relational database</a:t>
            </a:r>
          </a:p>
          <a:p>
            <a:r>
              <a:rPr lang="en-US" dirty="0"/>
              <a:t>Developed at </a:t>
            </a:r>
            <a:r>
              <a:rPr lang="en-US" sz="3200" b="1" dirty="0">
                <a:solidFill>
                  <a:schemeClr val="bg1"/>
                </a:solidFill>
              </a:rPr>
              <a:t>IBM</a:t>
            </a:r>
            <a:r>
              <a:rPr lang="en-US" dirty="0"/>
              <a:t> in the early 1970s</a:t>
            </a:r>
          </a:p>
          <a:p>
            <a:r>
              <a:rPr lang="en-US" dirty="0"/>
              <a:t>To communicate with the Engine we use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>
                <a:solidFill>
                  <a:srgbClr val="F3CD60"/>
                </a:solidFill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9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71764" y="1170928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Subdivided into several language elements</a:t>
            </a:r>
          </a:p>
          <a:p>
            <a:pPr lvl="1"/>
            <a:r>
              <a:rPr lang="en-US" dirty="0"/>
              <a:t>Queries</a:t>
            </a:r>
          </a:p>
          <a:p>
            <a:pPr lvl="1"/>
            <a:r>
              <a:rPr lang="en-US" dirty="0"/>
              <a:t>Clauses</a:t>
            </a:r>
          </a:p>
          <a:p>
            <a:pPr lvl="1"/>
            <a:r>
              <a:rPr lang="en-US" dirty="0"/>
              <a:t>Expressions</a:t>
            </a:r>
          </a:p>
          <a:p>
            <a:pPr lvl="1"/>
            <a:r>
              <a:rPr lang="en-US" dirty="0"/>
              <a:t>Predicates</a:t>
            </a:r>
          </a:p>
          <a:p>
            <a:pPr lvl="1"/>
            <a:r>
              <a:rPr lang="en-US" dirty="0"/>
              <a:t>Statements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  <a:r>
              <a:rPr lang="bg-BG" dirty="0"/>
              <a:t> </a:t>
            </a:r>
            <a:r>
              <a:rPr lang="en-US" dirty="0"/>
              <a:t>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CE34E5D-07C7-46EE-B2B7-FBCA70784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3389" y="2937783"/>
            <a:ext cx="53721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salary = salary * 0.1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job_title = "Cashier";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88433575-CD66-474D-A005-026B42674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2830" y="1944470"/>
            <a:ext cx="2420825" cy="677820"/>
          </a:xfrm>
          <a:prstGeom prst="wedgeRoundRectCallout">
            <a:avLst>
              <a:gd name="adj1" fmla="val 37449"/>
              <a:gd name="adj2" fmla="val 76848"/>
              <a:gd name="adj3" fmla="val 16667"/>
            </a:avLst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bg2"/>
                </a:solidFill>
              </a:rPr>
              <a:t>Update clause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86828410-B075-4528-9FAD-1D46D7B99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8819" y="1984541"/>
            <a:ext cx="2094434" cy="677820"/>
          </a:xfrm>
          <a:prstGeom prst="wedgeRoundRectCallout">
            <a:avLst>
              <a:gd name="adj1" fmla="val -47822"/>
              <a:gd name="adj2" fmla="val 113091"/>
              <a:gd name="adj3" fmla="val 16667"/>
            </a:avLst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bg2"/>
                </a:solidFill>
              </a:rPr>
              <a:t>Expression</a:t>
            </a: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84C42807-DCB9-47C3-95F4-68680DC3A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1947" y="4348540"/>
            <a:ext cx="1992691" cy="677820"/>
          </a:xfrm>
          <a:prstGeom prst="wedgeRoundRectCallout">
            <a:avLst>
              <a:gd name="adj1" fmla="val 60961"/>
              <a:gd name="adj2" fmla="val -60068"/>
              <a:gd name="adj3" fmla="val 16667"/>
            </a:avLst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bg2"/>
                </a:solidFill>
              </a:rPr>
              <a:t>Predicate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16B301A8-526B-4958-BA2D-E7CF95AFD36E}"/>
              </a:ext>
            </a:extLst>
          </p:cNvPr>
          <p:cNvSpPr/>
          <p:nvPr/>
        </p:nvSpPr>
        <p:spPr>
          <a:xfrm rot="10800000">
            <a:off x="5501267" y="2955128"/>
            <a:ext cx="208358" cy="1292662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10ABB0AB-6BED-4756-920B-9E48E7ECA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8183" y="3636823"/>
            <a:ext cx="1798091" cy="677820"/>
          </a:xfrm>
          <a:prstGeom prst="wedgeRoundRectCallout">
            <a:avLst>
              <a:gd name="adj1" fmla="val 59106"/>
              <a:gd name="adj2" fmla="val -37919"/>
              <a:gd name="adj3" fmla="val 16667"/>
            </a:avLst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bg2"/>
                </a:solidFill>
              </a:rPr>
              <a:t>Statement</a:t>
            </a:r>
          </a:p>
        </p:txBody>
      </p:sp>
      <p:sp>
        <p:nvSpPr>
          <p:cNvPr id="14" name="Rectangle: Rounded Corners 23">
            <a:extLst/>
          </p:cNvPr>
          <p:cNvSpPr/>
          <p:nvPr/>
        </p:nvSpPr>
        <p:spPr>
          <a:xfrm>
            <a:off x="8313966" y="3380978"/>
            <a:ext cx="2280933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: Rounded Corners 23">
            <a:extLst/>
          </p:cNvPr>
          <p:cNvSpPr/>
          <p:nvPr/>
        </p:nvSpPr>
        <p:spPr>
          <a:xfrm>
            <a:off x="6963785" y="3809999"/>
            <a:ext cx="3778827" cy="395173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9137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7" grpId="0" animBg="1"/>
      <p:bldP spid="18" grpId="0" animBg="1"/>
      <p:bldP spid="19" grpId="0" animBg="1"/>
      <p:bldP spid="14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Logically divided in four sections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Data Definition </a:t>
            </a:r>
            <a:r>
              <a:rPr lang="en-US" dirty="0"/>
              <a:t>– describe the structure of our data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Data Manipulation </a:t>
            </a:r>
            <a:r>
              <a:rPr lang="en-US" dirty="0"/>
              <a:t>– store and retrieve data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Data Control </a:t>
            </a:r>
            <a:r>
              <a:rPr lang="en-US" dirty="0"/>
              <a:t>– define who can access the data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Transaction Control </a:t>
            </a:r>
            <a:r>
              <a:rPr lang="en-US" dirty="0"/>
              <a:t>– bundle operations and allow rollback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 (3)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8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49989" y="-99383"/>
            <a:ext cx="9577597" cy="1110780"/>
          </a:xfrm>
        </p:spPr>
        <p:txBody>
          <a:bodyPr/>
          <a:lstStyle/>
          <a:p>
            <a:r>
              <a:rPr lang="en-US" dirty="0"/>
              <a:t>Structured Query Language (4)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12068401"/>
              </p:ext>
            </p:extLst>
          </p:nvPr>
        </p:nvGraphicFramePr>
        <p:xfrm>
          <a:off x="836612" y="1173744"/>
          <a:ext cx="10287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887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96715" y="1371603"/>
            <a:ext cx="8180332" cy="5181597"/>
          </a:xfrm>
        </p:spPr>
        <p:txBody>
          <a:bodyPr>
            <a:noAutofit/>
          </a:bodyPr>
          <a:lstStyle/>
          <a:p>
            <a:r>
              <a:rPr lang="en-US" sz="3600" dirty="0"/>
              <a:t>Data Management</a:t>
            </a:r>
          </a:p>
          <a:p>
            <a:r>
              <a:rPr lang="en-US" sz="3600" dirty="0"/>
              <a:t>Database Engine</a:t>
            </a:r>
          </a:p>
          <a:p>
            <a:r>
              <a:rPr lang="en-US" sz="3600" dirty="0"/>
              <a:t>Structured Query Language</a:t>
            </a:r>
          </a:p>
          <a:p>
            <a:r>
              <a:rPr lang="en-US" sz="3600" dirty="0" smtClean="0"/>
              <a:t>MySQL</a:t>
            </a:r>
          </a:p>
          <a:p>
            <a:r>
              <a:rPr lang="en-US" sz="3600" dirty="0"/>
              <a:t>Table Relationships</a:t>
            </a:r>
          </a:p>
          <a:p>
            <a:r>
              <a:rPr lang="en-US" sz="3600" dirty="0" smtClean="0"/>
              <a:t>Programmability</a:t>
            </a:r>
            <a:endParaRPr lang="bg-BG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4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MySQL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614949" y="5475218"/>
            <a:ext cx="10958928" cy="820738"/>
          </a:xfrm>
        </p:spPr>
        <p:txBody>
          <a:bodyPr/>
          <a:lstStyle/>
          <a:p>
            <a:pPr algn="ctr"/>
            <a:r>
              <a:rPr lang="en-US" dirty="0"/>
              <a:t>Relational DB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80429-1C56-442D-8549-5F4035F7C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629" y="1848112"/>
            <a:ext cx="2854494" cy="14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8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>
          <a:xfrm>
            <a:off x="190412" y="1147808"/>
            <a:ext cx="11314200" cy="5570355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Open-source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dirty="0"/>
              <a:t>relational database management system</a:t>
            </a:r>
          </a:p>
          <a:p>
            <a:r>
              <a:rPr lang="en-US" dirty="0"/>
              <a:t>Used in many </a:t>
            </a:r>
            <a:r>
              <a:rPr lang="en-US" b="1" dirty="0">
                <a:solidFill>
                  <a:schemeClr val="bg1"/>
                </a:solidFill>
              </a:rPr>
              <a:t>large-scale websites </a:t>
            </a:r>
            <a:r>
              <a:rPr lang="en-US" dirty="0"/>
              <a:t>like including </a:t>
            </a:r>
            <a:r>
              <a:rPr lang="en-US" dirty="0" smtClean="0"/>
              <a:t>Google,         Facebook</a:t>
            </a:r>
            <a:r>
              <a:rPr lang="en-US" dirty="0"/>
              <a:t>, YouTube etc.</a:t>
            </a:r>
          </a:p>
          <a:p>
            <a:r>
              <a:rPr lang="en-US" dirty="0"/>
              <a:t>Works on </a:t>
            </a:r>
            <a:r>
              <a:rPr lang="en-US" b="1" dirty="0">
                <a:solidFill>
                  <a:schemeClr val="bg1"/>
                </a:solidFill>
              </a:rPr>
              <a:t>many</a:t>
            </a:r>
            <a:r>
              <a:rPr lang="en-US" dirty="0"/>
              <a:t> system platforms</a:t>
            </a:r>
            <a:r>
              <a:rPr lang="bg-BG" dirty="0"/>
              <a:t> –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MAC OS, Windows, Linux</a:t>
            </a:r>
          </a:p>
          <a:p>
            <a:r>
              <a:rPr lang="en-US" dirty="0"/>
              <a:t>Download </a:t>
            </a:r>
            <a:r>
              <a:rPr lang="en-US" b="1" dirty="0">
                <a:solidFill>
                  <a:schemeClr val="bg1"/>
                </a:solidFill>
              </a:rPr>
              <a:t>MySQL Server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Windows: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Ubuntu/Debian:</a:t>
            </a:r>
            <a:r>
              <a:rPr lang="en-US" dirty="0">
                <a:solidFill>
                  <a:srgbClr val="F3CD60"/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005" y="2366448"/>
            <a:ext cx="2832814" cy="2832814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3083357" y="5294938"/>
            <a:ext cx="7466012" cy="3698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  <a:hlinkClick r:id="rId3"/>
              </a:rPr>
              <a:t>dev.mysql.com/downloads/windows/installer/</a:t>
            </a:r>
            <a:endParaRPr lang="en-US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4127061" y="5965998"/>
            <a:ext cx="5943600" cy="3698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  <a:hlinkClick r:id="rId4"/>
              </a:rPr>
              <a:t>dev.mysql.com/downloads/repo/apt/</a:t>
            </a:r>
            <a:endParaRPr lang="en-US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4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Logical Storage</a:t>
            </a:r>
          </a:p>
          <a:p>
            <a:pPr lvl="1"/>
            <a:r>
              <a:rPr lang="en-US" dirty="0"/>
              <a:t>Instance</a:t>
            </a:r>
          </a:p>
          <a:p>
            <a:pPr lvl="1"/>
            <a:r>
              <a:rPr lang="en-US" dirty="0"/>
              <a:t>Database/Schema</a:t>
            </a:r>
          </a:p>
          <a:p>
            <a:pPr lvl="1"/>
            <a:r>
              <a:rPr lang="en-US" dirty="0"/>
              <a:t>Table</a:t>
            </a:r>
          </a:p>
          <a:p>
            <a:r>
              <a:rPr lang="en-US" dirty="0"/>
              <a:t>Physical Storage</a:t>
            </a:r>
          </a:p>
          <a:p>
            <a:pPr lvl="1"/>
            <a:r>
              <a:rPr lang="en-US" dirty="0"/>
              <a:t>Data files and Log files</a:t>
            </a:r>
          </a:p>
          <a:p>
            <a:pPr lvl="1"/>
            <a:r>
              <a:rPr lang="en-US" dirty="0"/>
              <a:t>Data pages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Server Architecture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Rectangle: Rounded Corners 13"/>
          <p:cNvSpPr/>
          <p:nvPr/>
        </p:nvSpPr>
        <p:spPr>
          <a:xfrm>
            <a:off x="5180012" y="1905000"/>
            <a:ext cx="3046011" cy="2202543"/>
          </a:xfrm>
          <a:prstGeom prst="roundRect">
            <a:avLst>
              <a:gd name="adj" fmla="val 5319"/>
            </a:avLst>
          </a:prstGeom>
          <a:solidFill>
            <a:srgbClr val="E9EBEF">
              <a:alpha val="25098"/>
            </a:srgbClr>
          </a:solidFill>
          <a:ln w="12700">
            <a:solidFill>
              <a:srgbClr val="A3ABB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2344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Database(Schema)</a:t>
            </a:r>
          </a:p>
        </p:txBody>
      </p:sp>
      <p:sp>
        <p:nvSpPr>
          <p:cNvPr id="12" name="Rectangle: Rounded Corners 13"/>
          <p:cNvSpPr/>
          <p:nvPr/>
        </p:nvSpPr>
        <p:spPr>
          <a:xfrm>
            <a:off x="5408612" y="2866534"/>
            <a:ext cx="1094528" cy="380048"/>
          </a:xfrm>
          <a:prstGeom prst="roundRect">
            <a:avLst>
              <a:gd name="adj" fmla="val 5319"/>
            </a:avLst>
          </a:prstGeom>
          <a:solidFill>
            <a:srgbClr val="E9EBEF">
              <a:alpha val="25098"/>
            </a:srgbClr>
          </a:solidFill>
          <a:ln w="12700">
            <a:solidFill>
              <a:srgbClr val="A3ABB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2344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3" name="Rectangle: Rounded Corners 13"/>
          <p:cNvSpPr/>
          <p:nvPr/>
        </p:nvSpPr>
        <p:spPr>
          <a:xfrm>
            <a:off x="6810433" y="2859505"/>
            <a:ext cx="1094528" cy="380048"/>
          </a:xfrm>
          <a:prstGeom prst="roundRect">
            <a:avLst>
              <a:gd name="adj" fmla="val 5319"/>
            </a:avLst>
          </a:prstGeom>
          <a:solidFill>
            <a:srgbClr val="E9EBEF">
              <a:alpha val="25098"/>
            </a:srgbClr>
          </a:solidFill>
          <a:ln w="12700">
            <a:solidFill>
              <a:srgbClr val="A3ABB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2344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5408612" y="3534109"/>
            <a:ext cx="1094528" cy="380048"/>
          </a:xfrm>
          <a:prstGeom prst="roundRect">
            <a:avLst>
              <a:gd name="adj" fmla="val 5319"/>
            </a:avLst>
          </a:prstGeom>
          <a:solidFill>
            <a:srgbClr val="E9EBEF">
              <a:alpha val="25098"/>
            </a:srgbClr>
          </a:solidFill>
          <a:ln w="12700">
            <a:solidFill>
              <a:srgbClr val="A3ABB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2344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23" name="Rectangle: Rounded Corners 13"/>
          <p:cNvSpPr/>
          <p:nvPr/>
        </p:nvSpPr>
        <p:spPr>
          <a:xfrm>
            <a:off x="8456612" y="1905000"/>
            <a:ext cx="2924151" cy="1012371"/>
          </a:xfrm>
          <a:prstGeom prst="roundRect">
            <a:avLst>
              <a:gd name="adj" fmla="val 5319"/>
            </a:avLst>
          </a:prstGeom>
          <a:solidFill>
            <a:srgbClr val="E9EBEF">
              <a:alpha val="25098"/>
            </a:srgbClr>
          </a:solidFill>
          <a:ln w="12700">
            <a:solidFill>
              <a:srgbClr val="A3ABB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2344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Database(Schema)</a:t>
            </a:r>
          </a:p>
        </p:txBody>
      </p:sp>
      <p:sp>
        <p:nvSpPr>
          <p:cNvPr id="40" name="Rectangle: Rounded Corners 13"/>
          <p:cNvSpPr/>
          <p:nvPr/>
        </p:nvSpPr>
        <p:spPr>
          <a:xfrm>
            <a:off x="8456612" y="3095172"/>
            <a:ext cx="2924151" cy="1012371"/>
          </a:xfrm>
          <a:prstGeom prst="roundRect">
            <a:avLst>
              <a:gd name="adj" fmla="val 5319"/>
            </a:avLst>
          </a:prstGeom>
          <a:solidFill>
            <a:srgbClr val="E9EBEF">
              <a:alpha val="25098"/>
            </a:srgbClr>
          </a:solidFill>
          <a:ln w="12700">
            <a:solidFill>
              <a:srgbClr val="A3ABB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2344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Database(Schema)</a:t>
            </a:r>
          </a:p>
        </p:txBody>
      </p:sp>
      <p:sp>
        <p:nvSpPr>
          <p:cNvPr id="51" name="Rectangle: Rounded Corners 50"/>
          <p:cNvSpPr/>
          <p:nvPr/>
        </p:nvSpPr>
        <p:spPr>
          <a:xfrm>
            <a:off x="5103812" y="4876800"/>
            <a:ext cx="6400800" cy="1423202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23446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2" name="Rectangle: Rounded Corners 51"/>
          <p:cNvSpPr/>
          <p:nvPr/>
        </p:nvSpPr>
        <p:spPr>
          <a:xfrm>
            <a:off x="6527558" y="4978962"/>
            <a:ext cx="2331854" cy="1191407"/>
          </a:xfrm>
          <a:prstGeom prst="roundRect">
            <a:avLst>
              <a:gd name="adj" fmla="val 5319"/>
            </a:avLst>
          </a:prstGeom>
          <a:solidFill>
            <a:srgbClr val="E9EBEF">
              <a:alpha val="25098"/>
            </a:srgbClr>
          </a:solidFill>
          <a:ln w="12700">
            <a:solidFill>
              <a:srgbClr val="A3ABB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rgbClr val="2344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</a:t>
            </a:r>
          </a:p>
        </p:txBody>
      </p:sp>
      <p:sp>
        <p:nvSpPr>
          <p:cNvPr id="53" name="Arrow: Right 52"/>
          <p:cNvSpPr/>
          <p:nvPr/>
        </p:nvSpPr>
        <p:spPr>
          <a:xfrm rot="5400000">
            <a:off x="8101301" y="4280339"/>
            <a:ext cx="421691" cy="583321"/>
          </a:xfrm>
          <a:prstGeom prst="rightArrow">
            <a:avLst/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5" name="Rectangle: Rounded Corners 54"/>
          <p:cNvSpPr/>
          <p:nvPr/>
        </p:nvSpPr>
        <p:spPr>
          <a:xfrm>
            <a:off x="9047321" y="4978962"/>
            <a:ext cx="2331854" cy="1191407"/>
          </a:xfrm>
          <a:prstGeom prst="roundRect">
            <a:avLst>
              <a:gd name="adj" fmla="val 5319"/>
            </a:avLst>
          </a:prstGeom>
          <a:solidFill>
            <a:schemeClr val="accent2">
              <a:alpha val="25098"/>
            </a:schemeClr>
          </a:solidFill>
          <a:ln w="127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rgbClr val="2344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9085262" y="5499904"/>
            <a:ext cx="609600" cy="533400"/>
            <a:chOff x="3998912" y="2209800"/>
            <a:chExt cx="609600" cy="533400"/>
          </a:xfrm>
        </p:grpSpPr>
        <p:sp>
          <p:nvSpPr>
            <p:cNvPr id="45" name="Rectangle: Folded Corner 4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28847" y="5499904"/>
            <a:ext cx="609600" cy="533400"/>
            <a:chOff x="3998912" y="2209800"/>
            <a:chExt cx="609600" cy="533400"/>
          </a:xfrm>
        </p:grpSpPr>
        <p:sp>
          <p:nvSpPr>
            <p:cNvPr id="57" name="Rectangle: Folded Corner 5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172432" y="5499904"/>
            <a:ext cx="609600" cy="533400"/>
            <a:chOff x="3998912" y="2209800"/>
            <a:chExt cx="609600" cy="533400"/>
          </a:xfrm>
        </p:grpSpPr>
        <p:sp>
          <p:nvSpPr>
            <p:cNvPr id="60" name="Rectangle: Folded Corner 59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0716017" y="5499904"/>
            <a:ext cx="609600" cy="533400"/>
            <a:chOff x="3998912" y="2209800"/>
            <a:chExt cx="609600" cy="533400"/>
          </a:xfrm>
        </p:grpSpPr>
        <p:sp>
          <p:nvSpPr>
            <p:cNvPr id="63" name="Rectangle: Folded Corner 6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551136" y="5499904"/>
            <a:ext cx="609600" cy="533400"/>
            <a:chOff x="3998912" y="2209800"/>
            <a:chExt cx="609600" cy="533400"/>
          </a:xfrm>
        </p:grpSpPr>
        <p:sp>
          <p:nvSpPr>
            <p:cNvPr id="77" name="Rectangle: Folded Corner 7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094721" y="5499904"/>
            <a:ext cx="609600" cy="533400"/>
            <a:chOff x="3998912" y="2209800"/>
            <a:chExt cx="609600" cy="533400"/>
          </a:xfrm>
        </p:grpSpPr>
        <p:sp>
          <p:nvSpPr>
            <p:cNvPr id="75" name="Rectangle: Folded Corner 7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638306" y="5499904"/>
            <a:ext cx="609600" cy="533400"/>
            <a:chOff x="3998912" y="2209800"/>
            <a:chExt cx="609600" cy="533400"/>
          </a:xfrm>
        </p:grpSpPr>
        <p:sp>
          <p:nvSpPr>
            <p:cNvPr id="73" name="Rectangle: Folded Corner 7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181891" y="5499904"/>
            <a:ext cx="609600" cy="533400"/>
            <a:chOff x="3998912" y="2209800"/>
            <a:chExt cx="609600" cy="533400"/>
          </a:xfrm>
        </p:grpSpPr>
        <p:sp>
          <p:nvSpPr>
            <p:cNvPr id="71" name="Rectangle: Folded Corner 70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sp>
        <p:nvSpPr>
          <p:cNvPr id="47" name="Rectangle: Rounded Corners 13"/>
          <p:cNvSpPr/>
          <p:nvPr/>
        </p:nvSpPr>
        <p:spPr>
          <a:xfrm>
            <a:off x="6810433" y="3507277"/>
            <a:ext cx="1094528" cy="380048"/>
          </a:xfrm>
          <a:prstGeom prst="roundRect">
            <a:avLst>
              <a:gd name="adj" fmla="val 5319"/>
            </a:avLst>
          </a:prstGeom>
          <a:solidFill>
            <a:srgbClr val="E9EBEF">
              <a:alpha val="25098"/>
            </a:srgbClr>
          </a:solidFill>
          <a:ln w="12700">
            <a:solidFill>
              <a:srgbClr val="A3ABB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2344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8AB67-CC5D-4EAA-A4DE-17F370717896}"/>
              </a:ext>
            </a:extLst>
          </p:cNvPr>
          <p:cNvSpPr txBox="1"/>
          <p:nvPr/>
        </p:nvSpPr>
        <p:spPr>
          <a:xfrm>
            <a:off x="7507713" y="1330699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</a:rPr>
              <a:t>Instance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9E1871C-4635-4B58-AB78-902A6972E164}"/>
              </a:ext>
            </a:extLst>
          </p:cNvPr>
          <p:cNvSpPr/>
          <p:nvPr/>
        </p:nvSpPr>
        <p:spPr>
          <a:xfrm>
            <a:off x="5016211" y="1330700"/>
            <a:ext cx="6591869" cy="29365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23446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8" name="Graphic 11" descr="Database">
            <a:extLst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14806" y="4935598"/>
            <a:ext cx="1305606" cy="130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9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23" grpId="0" animBg="1"/>
      <p:bldP spid="40" grpId="0" animBg="1"/>
      <p:bldP spid="51" grpId="0" animBg="1"/>
      <p:bldP spid="52" grpId="0" animBg="1"/>
      <p:bldP spid="53" grpId="0" animBg="1"/>
      <p:bldP spid="55" grpId="0" animBg="1"/>
      <p:bldP spid="47" grpId="0" animBg="1"/>
      <p:bldP spid="8" grpId="0"/>
      <p:bldP spid="8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table is the main </a:t>
            </a:r>
            <a:r>
              <a:rPr lang="en-US" b="1" dirty="0">
                <a:solidFill>
                  <a:schemeClr val="bg1"/>
                </a:solidFill>
              </a:rPr>
              <a:t>building block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dirty="0"/>
              <a:t>of any database</a:t>
            </a:r>
          </a:p>
          <a:p>
            <a:pPr>
              <a:spcBef>
                <a:spcPts val="27600"/>
              </a:spcBef>
            </a:pPr>
            <a:r>
              <a:rPr lang="en-US" dirty="0"/>
              <a:t>Each </a:t>
            </a:r>
            <a:r>
              <a:rPr lang="en-US" b="1" dirty="0">
                <a:solidFill>
                  <a:schemeClr val="bg1"/>
                </a:solidFill>
              </a:rPr>
              <a:t>row</a:t>
            </a:r>
            <a:r>
              <a:rPr lang="en-US" dirty="0"/>
              <a:t> is called a </a:t>
            </a:r>
            <a:r>
              <a:rPr lang="en-US" b="1" dirty="0">
                <a:solidFill>
                  <a:schemeClr val="bg1"/>
                </a:solidFill>
              </a:rPr>
              <a:t>record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entity</a:t>
            </a:r>
          </a:p>
          <a:p>
            <a:r>
              <a:rPr lang="en-US" dirty="0"/>
              <a:t>Columns (</a:t>
            </a:r>
            <a:r>
              <a:rPr lang="en-US" b="1" dirty="0">
                <a:solidFill>
                  <a:schemeClr val="bg1"/>
                </a:solidFill>
              </a:rPr>
              <a:t>fields</a:t>
            </a:r>
            <a:r>
              <a:rPr lang="en-US" dirty="0"/>
              <a:t>) define the </a:t>
            </a:r>
            <a:r>
              <a:rPr lang="en-US" b="1" dirty="0">
                <a:solidFill>
                  <a:schemeClr val="bg1"/>
                </a:solidFill>
              </a:rPr>
              <a:t>type</a:t>
            </a:r>
            <a:r>
              <a:rPr lang="en-US" dirty="0"/>
              <a:t> of data they contain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 Elements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graphicFrame>
        <p:nvGraphicFramePr>
          <p:cNvPr id="15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7658638"/>
              </p:ext>
            </p:extLst>
          </p:nvPr>
        </p:nvGraphicFramePr>
        <p:xfrm>
          <a:off x="1498249" y="2471599"/>
          <a:ext cx="9058119" cy="2415745"/>
        </p:xfrm>
        <a:graphic>
          <a:graphicData uri="http://schemas.openxmlformats.org/drawingml/2006/table">
            <a:tbl>
              <a:tblPr/>
              <a:tblGrid>
                <a:gridCol w="2174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9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2417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701611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</a:tblGrid>
              <a:tr h="5869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customer_id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first_name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birthdate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city_id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Brigitte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03/12/1975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August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27/05/1968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102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Benjamin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15/10/1988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Denis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07/01/1993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104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90353" y="4114800"/>
            <a:ext cx="1234638" cy="677820"/>
          </a:xfrm>
          <a:prstGeom prst="wedgeRoundRectCallout">
            <a:avLst>
              <a:gd name="adj1" fmla="val 43059"/>
              <a:gd name="adj2" fmla="val -91657"/>
              <a:gd name="adj3" fmla="val 16667"/>
            </a:avLst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bg2"/>
                </a:solidFill>
              </a:rPr>
              <a:t>Row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085012" y="1667767"/>
            <a:ext cx="1736873" cy="677820"/>
          </a:xfrm>
          <a:prstGeom prst="wedgeRoundRectCallout">
            <a:avLst>
              <a:gd name="adj1" fmla="val -82609"/>
              <a:gd name="adj2" fmla="val 42619"/>
              <a:gd name="adj3" fmla="val 16667"/>
            </a:avLst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bg2"/>
                </a:solidFill>
              </a:rPr>
              <a:t>Column</a:t>
            </a: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7299696" y="4934710"/>
            <a:ext cx="1139994" cy="677820"/>
          </a:xfrm>
          <a:prstGeom prst="wedgeRoundRectCallout">
            <a:avLst>
              <a:gd name="adj1" fmla="val -133489"/>
              <a:gd name="adj2" fmla="val -205948"/>
              <a:gd name="adj3" fmla="val 16667"/>
            </a:avLst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bg2"/>
                </a:solidFill>
              </a:rPr>
              <a:t>Cell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5F771A-2FCD-4777-9EE8-447F1081BE42}"/>
              </a:ext>
            </a:extLst>
          </p:cNvPr>
          <p:cNvSpPr/>
          <p:nvPr/>
        </p:nvSpPr>
        <p:spPr>
          <a:xfrm>
            <a:off x="1485288" y="3520107"/>
            <a:ext cx="9132922" cy="457200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4D3618-AA6D-4ADE-A20D-2DB6C028A784}"/>
              </a:ext>
            </a:extLst>
          </p:cNvPr>
          <p:cNvSpPr/>
          <p:nvPr/>
        </p:nvSpPr>
        <p:spPr>
          <a:xfrm>
            <a:off x="3656012" y="3520108"/>
            <a:ext cx="2667000" cy="457200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652F33-E9BA-4BB5-AEAA-99F2C369A4B5}"/>
              </a:ext>
            </a:extLst>
          </p:cNvPr>
          <p:cNvSpPr/>
          <p:nvPr/>
        </p:nvSpPr>
        <p:spPr>
          <a:xfrm>
            <a:off x="3648653" y="2471597"/>
            <a:ext cx="2667000" cy="2415747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06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3" grpId="0" animBg="1"/>
      <p:bldP spid="2" grpId="0" animBg="1"/>
      <p:bldP spid="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 Relationships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33" y="1533847"/>
            <a:ext cx="3075423" cy="21835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Table 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93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Split Related Data?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6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5793750"/>
              </p:ext>
            </p:extLst>
          </p:nvPr>
        </p:nvGraphicFramePr>
        <p:xfrm>
          <a:off x="248402" y="3886200"/>
          <a:ext cx="11692021" cy="2325624"/>
        </p:xfrm>
        <a:graphic>
          <a:graphicData uri="http://schemas.openxmlformats.org/drawingml/2006/table">
            <a:tbl>
              <a:tblPr/>
              <a:tblGrid>
                <a:gridCol w="195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414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2091256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  <a:gridCol w="180553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1426411">
                  <a:extLst>
                    <a:ext uri="{9D8B030D-6E8A-4147-A177-3AD203B41FA5}">
                      <a16:colId xmlns:a16="http://schemas.microsoft.com/office/drawing/2014/main" val="3199884399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order_id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product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s/n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price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Accessory Belt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AB544-1648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149.99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00316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 Thorne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Wiper Fluid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WF000-0001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99.90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00317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07/18/2016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 Walters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6963115"/>
              </p:ext>
            </p:extLst>
          </p:nvPr>
        </p:nvGraphicFramePr>
        <p:xfrm>
          <a:off x="244412" y="1560576"/>
          <a:ext cx="828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971246"/>
              </p:ext>
            </p:extLst>
          </p:nvPr>
        </p:nvGraphicFramePr>
        <p:xfrm>
          <a:off x="8524412" y="1560576"/>
          <a:ext cx="3420000" cy="1868424"/>
        </p:xfrm>
        <a:graphic>
          <a:graphicData uri="http://schemas.openxmlformats.org/drawingml/2006/table">
            <a:tbl>
              <a:tblPr/>
              <a:tblGrid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email2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617830" y="949576"/>
            <a:ext cx="2696568" cy="677820"/>
          </a:xfrm>
          <a:prstGeom prst="wedgeRoundRectCallout">
            <a:avLst>
              <a:gd name="adj1" fmla="val 22514"/>
              <a:gd name="adj2" fmla="val 169428"/>
              <a:gd name="adj3" fmla="val 16667"/>
            </a:avLst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bg2"/>
                </a:solidFill>
              </a:rPr>
              <a:t>Empty records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07856" y="2973119"/>
            <a:ext cx="3986441" cy="677820"/>
          </a:xfrm>
          <a:prstGeom prst="wedgeRoundRectCallout">
            <a:avLst>
              <a:gd name="adj1" fmla="val 42716"/>
              <a:gd name="adj2" fmla="val 127186"/>
              <a:gd name="adj3" fmla="val 16667"/>
            </a:avLst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bg2"/>
                </a:solidFill>
              </a:rPr>
              <a:t>Redundant information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39BB77-4EDB-478C-8549-59154F8C08BA}"/>
              </a:ext>
            </a:extLst>
          </p:cNvPr>
          <p:cNvSpPr/>
          <p:nvPr/>
        </p:nvSpPr>
        <p:spPr>
          <a:xfrm>
            <a:off x="8522030" y="2513538"/>
            <a:ext cx="3419856" cy="9144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B2C3CA-C766-4918-82AB-B5E6EC949219}"/>
              </a:ext>
            </a:extLst>
          </p:cNvPr>
          <p:cNvSpPr/>
          <p:nvPr/>
        </p:nvSpPr>
        <p:spPr>
          <a:xfrm>
            <a:off x="244988" y="4383956"/>
            <a:ext cx="6373368" cy="91440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4975E8-AF0B-49CF-90D2-5983B31C3DCB}"/>
              </a:ext>
            </a:extLst>
          </p:cNvPr>
          <p:cNvSpPr/>
          <p:nvPr/>
        </p:nvSpPr>
        <p:spPr>
          <a:xfrm>
            <a:off x="6617830" y="4383024"/>
            <a:ext cx="5320211" cy="45252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1AF777-AEF9-4DFF-B92D-54895EBE9545}"/>
              </a:ext>
            </a:extLst>
          </p:cNvPr>
          <p:cNvSpPr/>
          <p:nvPr/>
        </p:nvSpPr>
        <p:spPr>
          <a:xfrm>
            <a:off x="6617831" y="5753171"/>
            <a:ext cx="5320210" cy="45627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420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9" grpId="0" animBg="1"/>
      <p:bldP spid="18" grpId="0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38545" y="1196125"/>
            <a:ext cx="11866826" cy="52010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split the data and introduce </a:t>
            </a:r>
            <a:r>
              <a:rPr lang="en-US" b="1" dirty="0">
                <a:solidFill>
                  <a:schemeClr val="bg1"/>
                </a:solidFill>
              </a:rPr>
              <a:t>relationships</a:t>
            </a:r>
            <a:r>
              <a:rPr lang="en-US" dirty="0"/>
              <a:t> between the tables to </a:t>
            </a:r>
            <a:r>
              <a:rPr lang="en-US" b="1" dirty="0">
                <a:solidFill>
                  <a:schemeClr val="bg1"/>
                </a:solidFill>
              </a:rPr>
              <a:t>avoid</a:t>
            </a:r>
            <a:r>
              <a:rPr lang="en-US" dirty="0"/>
              <a:t> repeating information</a:t>
            </a:r>
          </a:p>
          <a:p>
            <a:pPr>
              <a:spcBef>
                <a:spcPts val="24000"/>
              </a:spcBef>
            </a:pPr>
            <a:r>
              <a:rPr lang="en-US" dirty="0"/>
              <a:t>Connection via </a:t>
            </a:r>
            <a:r>
              <a:rPr lang="en-US" b="1" dirty="0">
                <a:solidFill>
                  <a:schemeClr val="bg1"/>
                </a:solidFill>
              </a:rPr>
              <a:t>Foreign Key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dirty="0"/>
              <a:t>in one table pointing to the </a:t>
            </a:r>
            <a:r>
              <a:rPr lang="en-US" b="1" dirty="0">
                <a:solidFill>
                  <a:schemeClr val="bg1"/>
                </a:solidFill>
              </a:rPr>
              <a:t>Primary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in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Tables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4347642"/>
              </p:ext>
            </p:extLst>
          </p:nvPr>
        </p:nvGraphicFramePr>
        <p:xfrm>
          <a:off x="405618" y="2364475"/>
          <a:ext cx="630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139198657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user_id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4400666"/>
              </p:ext>
            </p:extLst>
          </p:nvPr>
        </p:nvGraphicFramePr>
        <p:xfrm>
          <a:off x="6920823" y="2362200"/>
          <a:ext cx="4860000" cy="23256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344016591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user_id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888153"/>
                  </a:ext>
                </a:extLst>
              </a:tr>
            </a:tbl>
          </a:graphicData>
        </a:graphic>
      </p:graphicFrame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69418" y="4475970"/>
            <a:ext cx="2488394" cy="677820"/>
          </a:xfrm>
          <a:prstGeom prst="wedgeRoundRectCallout">
            <a:avLst>
              <a:gd name="adj1" fmla="val -20221"/>
              <a:gd name="adj2" fmla="val -98324"/>
              <a:gd name="adj3" fmla="val 16667"/>
            </a:avLst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bg2"/>
                </a:solidFill>
              </a:rPr>
              <a:t>Primary Key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281885" y="4647662"/>
            <a:ext cx="2295523" cy="677820"/>
          </a:xfrm>
          <a:prstGeom prst="wedgeRoundRectCallout">
            <a:avLst>
              <a:gd name="adj1" fmla="val 58258"/>
              <a:gd name="adj2" fmla="val -80203"/>
              <a:gd name="adj3" fmla="val 16667"/>
            </a:avLst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bg2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304554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E/R Diagrams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1371600"/>
            <a:ext cx="7772400" cy="5091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094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Programmability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Customizing Database </a:t>
            </a:r>
            <a:r>
              <a:rPr lang="en-US" dirty="0" smtClean="0"/>
              <a:t>Behavior</a:t>
            </a:r>
            <a:endParaRPr lang="en-US" dirty="0"/>
          </a:p>
        </p:txBody>
      </p:sp>
      <p:pic>
        <p:nvPicPr>
          <p:cNvPr id="30" name="Picture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3710691" y="1439674"/>
            <a:ext cx="3588254" cy="231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8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Indices make data lookup faster</a:t>
            </a:r>
          </a:p>
          <a:p>
            <a:pPr lvl="1"/>
            <a:r>
              <a:rPr lang="en-US" dirty="0"/>
              <a:t>Clustered – bound to the </a:t>
            </a:r>
            <a:r>
              <a:rPr lang="en-US" b="1" dirty="0">
                <a:solidFill>
                  <a:schemeClr val="bg1"/>
                </a:solidFill>
              </a:rPr>
              <a:t>primary key</a:t>
            </a:r>
            <a:r>
              <a:rPr lang="en-US" dirty="0"/>
              <a:t>, physically sorts data</a:t>
            </a:r>
          </a:p>
          <a:p>
            <a:pPr lvl="1"/>
            <a:r>
              <a:rPr lang="en-US" dirty="0"/>
              <a:t>Non-Clustered – can be </a:t>
            </a:r>
            <a:r>
              <a:rPr lang="en-US" b="1" dirty="0">
                <a:solidFill>
                  <a:schemeClr val="bg1"/>
                </a:solidFill>
              </a:rPr>
              <a:t>any field</a:t>
            </a:r>
            <a:r>
              <a:rPr lang="en-US" dirty="0"/>
              <a:t>, references the primary index</a:t>
            </a:r>
          </a:p>
          <a:p>
            <a:r>
              <a:rPr lang="en-US" dirty="0"/>
              <a:t>Structured as an </a:t>
            </a:r>
            <a:r>
              <a:rPr lang="en-US" b="1" dirty="0">
                <a:solidFill>
                  <a:schemeClr val="bg1"/>
                </a:solidFill>
              </a:rPr>
              <a:t>ordered tree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15934" y="3810000"/>
            <a:ext cx="1066800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234465"/>
                </a:solidFill>
              </a:rPr>
              <a:t>PK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31812" y="5738626"/>
            <a:ext cx="5194074" cy="836369"/>
            <a:chOff x="5561012" y="5334000"/>
            <a:chExt cx="5194074" cy="836369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561012" y="5334000"/>
              <a:ext cx="5194074" cy="83636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0000"/>
              </a:srgbClr>
            </a:solidFill>
            <a:ln w="3810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b="1" dirty="0">
                  <a:solidFill>
                    <a:srgbClr val="23446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551136" y="5499904"/>
              <a:ext cx="609600" cy="533400"/>
              <a:chOff x="3998912" y="2209800"/>
              <a:chExt cx="609600" cy="533400"/>
            </a:xfrm>
          </p:grpSpPr>
          <p:sp>
            <p:nvSpPr>
              <p:cNvPr id="16" name="Rectangle: Folded Corner 15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141097" y="5499904"/>
              <a:ext cx="609600" cy="533400"/>
              <a:chOff x="3998912" y="2209800"/>
              <a:chExt cx="609600" cy="533400"/>
            </a:xfrm>
          </p:grpSpPr>
          <p:sp>
            <p:nvSpPr>
              <p:cNvPr id="19" name="Rectangle: Folded Corner 18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731058" y="5499904"/>
              <a:ext cx="609600" cy="533400"/>
              <a:chOff x="3998912" y="2209800"/>
              <a:chExt cx="609600" cy="533400"/>
            </a:xfrm>
          </p:grpSpPr>
          <p:sp>
            <p:nvSpPr>
              <p:cNvPr id="22" name="Rectangle: Folded Corner 21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321019" y="5499904"/>
              <a:ext cx="609600" cy="533400"/>
              <a:chOff x="3998912" y="2209800"/>
              <a:chExt cx="609600" cy="533400"/>
            </a:xfrm>
          </p:grpSpPr>
          <p:sp>
            <p:nvSpPr>
              <p:cNvPr id="25" name="Rectangle: Folded Corner 2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910980" y="5499904"/>
              <a:ext cx="609600" cy="533400"/>
              <a:chOff x="3998912" y="2209800"/>
              <a:chExt cx="609600" cy="533400"/>
            </a:xfrm>
          </p:grpSpPr>
          <p:sp>
            <p:nvSpPr>
              <p:cNvPr id="28" name="Rectangle: Folded Corner 27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500941" y="5499904"/>
              <a:ext cx="609600" cy="533400"/>
              <a:chOff x="3998912" y="2209800"/>
              <a:chExt cx="609600" cy="533400"/>
            </a:xfrm>
          </p:grpSpPr>
          <p:sp>
            <p:nvSpPr>
              <p:cNvPr id="35" name="Rectangle: Folded Corner 3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0090901" y="5499904"/>
              <a:ext cx="609600" cy="533400"/>
              <a:chOff x="3998912" y="2209800"/>
              <a:chExt cx="609600" cy="533400"/>
            </a:xfrm>
          </p:grpSpPr>
          <p:sp>
            <p:nvSpPr>
              <p:cNvPr id="38" name="Rectangle: Folded Corner 37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1" name="Rectangle 40"/>
          <p:cNvSpPr/>
          <p:nvPr/>
        </p:nvSpPr>
        <p:spPr>
          <a:xfrm>
            <a:off x="2912088" y="4701440"/>
            <a:ext cx="1274492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34465"/>
                </a:solidFill>
              </a:rPr>
              <a:t>100-199</a:t>
            </a:r>
            <a:endParaRPr lang="en-US" sz="2000" dirty="0">
              <a:solidFill>
                <a:srgbClr val="234465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34257" y="4701440"/>
            <a:ext cx="1395256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34465"/>
                </a:solidFill>
              </a:rPr>
              <a:t>0-99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269155" y="4701440"/>
            <a:ext cx="1402146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34465"/>
                </a:solidFill>
              </a:rPr>
              <a:t>200-299</a:t>
            </a:r>
            <a:endParaRPr lang="en-US" sz="2800" dirty="0">
              <a:solidFill>
                <a:srgbClr val="234465"/>
              </a:solidFill>
            </a:endParaRPr>
          </a:p>
        </p:txBody>
      </p:sp>
      <p:cxnSp>
        <p:nvCxnSpPr>
          <p:cNvPr id="45" name="Connector: Elbow 44"/>
          <p:cNvCxnSpPr>
            <a:cxnSpLocks/>
            <a:stCxn id="10" idx="1"/>
            <a:endCxn id="42" idx="0"/>
          </p:cNvCxnSpPr>
          <p:nvPr/>
        </p:nvCxnSpPr>
        <p:spPr>
          <a:xfrm rot="10800000" flipV="1">
            <a:off x="2131886" y="4076700"/>
            <a:ext cx="884049" cy="624740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/>
          <p:cNvCxnSpPr>
            <a:cxnSpLocks/>
            <a:stCxn id="10" idx="3"/>
            <a:endCxn id="43" idx="0"/>
          </p:cNvCxnSpPr>
          <p:nvPr/>
        </p:nvCxnSpPr>
        <p:spPr>
          <a:xfrm>
            <a:off x="4082734" y="4076700"/>
            <a:ext cx="887494" cy="624740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stCxn id="10" idx="2"/>
            <a:endCxn id="41" idx="0"/>
          </p:cNvCxnSpPr>
          <p:nvPr/>
        </p:nvCxnSpPr>
        <p:spPr>
          <a:xfrm>
            <a:off x="3549334" y="4343400"/>
            <a:ext cx="0" cy="35804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42" idx="2"/>
          </p:cNvCxnSpPr>
          <p:nvPr/>
        </p:nvCxnSpPr>
        <p:spPr>
          <a:xfrm flipH="1">
            <a:off x="1826737" y="5234840"/>
            <a:ext cx="305148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42" idx="2"/>
            <a:endCxn id="19" idx="2"/>
          </p:cNvCxnSpPr>
          <p:nvPr/>
        </p:nvCxnSpPr>
        <p:spPr>
          <a:xfrm>
            <a:off x="2131885" y="5234840"/>
            <a:ext cx="284812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stCxn id="41" idx="2"/>
            <a:endCxn id="22" idx="2"/>
          </p:cNvCxnSpPr>
          <p:nvPr/>
        </p:nvCxnSpPr>
        <p:spPr>
          <a:xfrm flipH="1">
            <a:off x="3006658" y="5234840"/>
            <a:ext cx="542676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stCxn id="41" idx="2"/>
            <a:endCxn id="25" idx="2"/>
          </p:cNvCxnSpPr>
          <p:nvPr/>
        </p:nvCxnSpPr>
        <p:spPr>
          <a:xfrm>
            <a:off x="3549334" y="5234840"/>
            <a:ext cx="47285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41" idx="2"/>
            <a:endCxn id="28" idx="2"/>
          </p:cNvCxnSpPr>
          <p:nvPr/>
        </p:nvCxnSpPr>
        <p:spPr>
          <a:xfrm>
            <a:off x="3549334" y="5234840"/>
            <a:ext cx="637246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  <a:stCxn id="43" idx="2"/>
            <a:endCxn id="35" idx="2"/>
          </p:cNvCxnSpPr>
          <p:nvPr/>
        </p:nvCxnSpPr>
        <p:spPr>
          <a:xfrm flipH="1">
            <a:off x="4776541" y="5234840"/>
            <a:ext cx="193687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  <a:stCxn id="43" idx="2"/>
            <a:endCxn id="38" idx="2"/>
          </p:cNvCxnSpPr>
          <p:nvPr/>
        </p:nvCxnSpPr>
        <p:spPr>
          <a:xfrm>
            <a:off x="4970228" y="5234840"/>
            <a:ext cx="396273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8907804" y="3810000"/>
            <a:ext cx="1066800" cy="5334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234465"/>
                </a:solidFill>
              </a:rPr>
              <a:t>Index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6423682" y="5738626"/>
            <a:ext cx="5194074" cy="836369"/>
            <a:chOff x="5561012" y="5334000"/>
            <a:chExt cx="5194074" cy="836369"/>
          </a:xfrm>
          <a:solidFill>
            <a:srgbClr val="00B050">
              <a:alpha val="20000"/>
            </a:srgbClr>
          </a:solidFill>
        </p:grpSpPr>
        <p:sp>
          <p:nvSpPr>
            <p:cNvPr id="85" name="Rectangle: Rounded Corners 84"/>
            <p:cNvSpPr/>
            <p:nvPr/>
          </p:nvSpPr>
          <p:spPr>
            <a:xfrm>
              <a:off x="5561012" y="5334000"/>
              <a:ext cx="5194074" cy="836369"/>
            </a:xfrm>
            <a:prstGeom prst="roundRect">
              <a:avLst>
                <a:gd name="adj" fmla="val 5319"/>
              </a:avLst>
            </a:prstGeom>
            <a:grpFill/>
            <a:ln w="38100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b="1" dirty="0">
                  <a:solidFill>
                    <a:srgbClr val="23446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Links</a:t>
              </a: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6551136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105" name="Rectangle: Folded Corner 10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7141097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103" name="Rectangle: Folded Corner 102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7731058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101" name="Rectangle: Folded Corner 100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8321019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9" name="Rectangle: Folded Corner 98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8910980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7" name="Rectangle: Folded Corner 96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9500941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5" name="Rectangle: Folded Corner 9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10090901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3" name="Rectangle: Folded Corner 92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22" name="Group 121"/>
          <p:cNvGrpSpPr/>
          <p:nvPr/>
        </p:nvGrpSpPr>
        <p:grpSpPr>
          <a:xfrm>
            <a:off x="7326127" y="4701440"/>
            <a:ext cx="4237044" cy="533400"/>
            <a:chOff x="7289183" y="4701440"/>
            <a:chExt cx="4237044" cy="533400"/>
          </a:xfrm>
        </p:grpSpPr>
        <p:sp>
          <p:nvSpPr>
            <p:cNvPr id="107" name="Rectangle 106"/>
            <p:cNvSpPr/>
            <p:nvPr/>
          </p:nvSpPr>
          <p:spPr>
            <a:xfrm>
              <a:off x="8767014" y="4701440"/>
              <a:ext cx="1274492" cy="53340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34465"/>
                  </a:solidFill>
                </a:rPr>
                <a:t>Range 2</a:t>
              </a:r>
              <a:endParaRPr lang="en-US" sz="2000" dirty="0">
                <a:solidFill>
                  <a:srgbClr val="234465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7289183" y="4701440"/>
              <a:ext cx="1395256" cy="53340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34465"/>
                  </a:solidFill>
                </a:rPr>
                <a:t>Range 1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0124081" y="4701440"/>
              <a:ext cx="1402146" cy="53340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34465"/>
                  </a:solidFill>
                </a:rPr>
                <a:t>Range 3</a:t>
              </a:r>
              <a:endParaRPr lang="en-US" sz="2800" dirty="0">
                <a:solidFill>
                  <a:srgbClr val="234465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023756" y="4076700"/>
            <a:ext cx="2838342" cy="624740"/>
            <a:chOff x="7986812" y="4076700"/>
            <a:chExt cx="2838342" cy="624740"/>
          </a:xfrm>
        </p:grpSpPr>
        <p:cxnSp>
          <p:nvCxnSpPr>
            <p:cNvPr id="110" name="Connector: Elbow 109"/>
            <p:cNvCxnSpPr>
              <a:cxnSpLocks/>
              <a:stCxn id="83" idx="1"/>
              <a:endCxn id="108" idx="0"/>
            </p:cNvCxnSpPr>
            <p:nvPr/>
          </p:nvCxnSpPr>
          <p:spPr>
            <a:xfrm rot="10800000" flipV="1">
              <a:off x="7986812" y="4076700"/>
              <a:ext cx="884049" cy="624740"/>
            </a:xfrm>
            <a:prstGeom prst="bentConnector2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110"/>
            <p:cNvCxnSpPr>
              <a:cxnSpLocks/>
              <a:stCxn id="83" idx="3"/>
              <a:endCxn id="109" idx="0"/>
            </p:cNvCxnSpPr>
            <p:nvPr/>
          </p:nvCxnSpPr>
          <p:spPr>
            <a:xfrm>
              <a:off x="9937660" y="4076700"/>
              <a:ext cx="887494" cy="624740"/>
            </a:xfrm>
            <a:prstGeom prst="bentConnector2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cxnSpLocks/>
              <a:stCxn id="83" idx="2"/>
              <a:endCxn id="107" idx="0"/>
            </p:cNvCxnSpPr>
            <p:nvPr/>
          </p:nvCxnSpPr>
          <p:spPr>
            <a:xfrm>
              <a:off x="9404260" y="4343400"/>
              <a:ext cx="0" cy="35804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7755551" y="5234840"/>
            <a:ext cx="3502820" cy="669690"/>
            <a:chOff x="7718607" y="5234840"/>
            <a:chExt cx="3502820" cy="669690"/>
          </a:xfrm>
        </p:grpSpPr>
        <p:cxnSp>
          <p:nvCxnSpPr>
            <p:cNvPr id="113" name="Straight Arrow Connector 112"/>
            <p:cNvCxnSpPr>
              <a:cxnSpLocks/>
              <a:stCxn id="108" idx="2"/>
            </p:cNvCxnSpPr>
            <p:nvPr/>
          </p:nvCxnSpPr>
          <p:spPr>
            <a:xfrm flipH="1">
              <a:off x="7718607" y="5234840"/>
              <a:ext cx="305148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cxnSpLocks/>
              <a:stCxn id="108" idx="2"/>
              <a:endCxn id="103" idx="2"/>
            </p:cNvCxnSpPr>
            <p:nvPr/>
          </p:nvCxnSpPr>
          <p:spPr>
            <a:xfrm>
              <a:off x="7986811" y="5234840"/>
              <a:ext cx="284812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cxnSpLocks/>
              <a:stCxn id="107" idx="2"/>
              <a:endCxn id="101" idx="2"/>
            </p:cNvCxnSpPr>
            <p:nvPr/>
          </p:nvCxnSpPr>
          <p:spPr>
            <a:xfrm flipH="1">
              <a:off x="8861584" y="5234840"/>
              <a:ext cx="542676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cxnSpLocks/>
              <a:stCxn id="107" idx="2"/>
              <a:endCxn id="99" idx="2"/>
            </p:cNvCxnSpPr>
            <p:nvPr/>
          </p:nvCxnSpPr>
          <p:spPr>
            <a:xfrm>
              <a:off x="9404260" y="5234840"/>
              <a:ext cx="47285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cxnSpLocks/>
              <a:stCxn id="107" idx="2"/>
              <a:endCxn id="97" idx="2"/>
            </p:cNvCxnSpPr>
            <p:nvPr/>
          </p:nvCxnSpPr>
          <p:spPr>
            <a:xfrm>
              <a:off x="9404260" y="5234840"/>
              <a:ext cx="637246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cxnSpLocks/>
              <a:stCxn id="109" idx="2"/>
              <a:endCxn id="95" idx="2"/>
            </p:cNvCxnSpPr>
            <p:nvPr/>
          </p:nvCxnSpPr>
          <p:spPr>
            <a:xfrm flipH="1">
              <a:off x="10631467" y="5234840"/>
              <a:ext cx="193687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cxnSpLocks/>
              <a:stCxn id="109" idx="2"/>
              <a:endCxn id="93" idx="2"/>
            </p:cNvCxnSpPr>
            <p:nvPr/>
          </p:nvCxnSpPr>
          <p:spPr>
            <a:xfrm>
              <a:off x="10825154" y="5234840"/>
              <a:ext cx="396273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Arrow: Right 119"/>
          <p:cNvSpPr/>
          <p:nvPr/>
        </p:nvSpPr>
        <p:spPr>
          <a:xfrm rot="10800000">
            <a:off x="5794442" y="5901590"/>
            <a:ext cx="533400" cy="510440"/>
          </a:xfrm>
          <a:prstGeom prst="rightArrow">
            <a:avLst/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96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1" grpId="0" animBg="1"/>
      <p:bldP spid="42" grpId="0" animBg="1"/>
      <p:bldP spid="43" grpId="0" animBg="1"/>
      <p:bldP spid="83" grpId="0" animBg="1"/>
      <p:bldP spid="1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arabicPeriod" startAt="7"/>
            </a:pPr>
            <a:r>
              <a:rPr lang="en-US" sz="3600" dirty="0" smtClean="0"/>
              <a:t>Data Types in MySQL Server</a:t>
            </a:r>
          </a:p>
          <a:p>
            <a:pPr>
              <a:buFont typeface="+mj-lt"/>
              <a:buAutoNum type="arabicPeriod" startAt="7"/>
            </a:pPr>
            <a:r>
              <a:rPr lang="en-US" sz="3600" dirty="0" smtClean="0"/>
              <a:t>Database Modeling</a:t>
            </a:r>
            <a:endParaRPr lang="bg-BG" sz="3600" dirty="0" smtClean="0"/>
          </a:p>
          <a:p>
            <a:pPr>
              <a:buFont typeface="+mj-lt"/>
              <a:buAutoNum type="arabicPeriod" startAt="7"/>
            </a:pPr>
            <a:r>
              <a:rPr lang="en-US" sz="3600" dirty="0" smtClean="0"/>
              <a:t>Basic </a:t>
            </a:r>
            <a:r>
              <a:rPr lang="en-US" sz="3600" dirty="0"/>
              <a:t>SQL Queries</a:t>
            </a:r>
            <a:endParaRPr lang="bg-BG" sz="3600" dirty="0"/>
          </a:p>
          <a:p>
            <a:pPr>
              <a:buFont typeface="+mj-lt"/>
              <a:buAutoNum type="arabicPeriod" startAt="7"/>
            </a:pPr>
            <a:r>
              <a:rPr lang="en-US" sz="3600" dirty="0"/>
              <a:t>Table Customization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Altering Tables</a:t>
            </a:r>
            <a:endParaRPr lang="en-US" dirty="0">
              <a:solidFill>
                <a:srgbClr val="F0A22E"/>
              </a:solidFill>
            </a:endParaRPr>
          </a:p>
          <a:p>
            <a:pPr>
              <a:buFont typeface="+mj-lt"/>
              <a:buAutoNum type="arabicPeriod" startAt="7"/>
            </a:pPr>
            <a:r>
              <a:rPr lang="en-US" dirty="0"/>
              <a:t>Deleting Data and Structures</a:t>
            </a:r>
            <a:endParaRPr lang="en-US" dirty="0">
              <a:solidFill>
                <a:srgbClr val="F0A22E"/>
              </a:solidFill>
            </a:endParaRPr>
          </a:p>
          <a:p>
            <a:pPr>
              <a:buAutoNum type="arabicPeriod" startAt="7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84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Views are </a:t>
            </a:r>
            <a:r>
              <a:rPr lang="en-US" b="1" dirty="0">
                <a:solidFill>
                  <a:schemeClr val="bg1"/>
                </a:solidFill>
              </a:rPr>
              <a:t>prepared queries </a:t>
            </a:r>
            <a:r>
              <a:rPr lang="en-US" dirty="0"/>
              <a:t>for displaying </a:t>
            </a:r>
            <a:r>
              <a:rPr lang="en-US" b="1" dirty="0">
                <a:solidFill>
                  <a:schemeClr val="bg1"/>
                </a:solidFill>
              </a:rPr>
              <a:t>sections</a:t>
            </a:r>
            <a:r>
              <a:rPr lang="en-US" dirty="0"/>
              <a:t> of our data</a:t>
            </a:r>
          </a:p>
          <a:p>
            <a:pPr>
              <a:spcBef>
                <a:spcPts val="28800"/>
              </a:spcBef>
            </a:pPr>
            <a:r>
              <a:rPr lang="en-US" dirty="0"/>
              <a:t>Evaluated at </a:t>
            </a:r>
            <a:r>
              <a:rPr lang="en-US" b="1" dirty="0">
                <a:solidFill>
                  <a:schemeClr val="bg1"/>
                </a:solidFill>
              </a:rPr>
              <a:t>run time </a:t>
            </a:r>
            <a:r>
              <a:rPr lang="en-US" dirty="0"/>
              <a:t>– they do not increase performance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247900" y="2133600"/>
            <a:ext cx="7693024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VIEW 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v_employee_names </a:t>
            </a:r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e.employee_id,</a:t>
            </a:r>
          </a:p>
          <a:p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  e.first_name,</a:t>
            </a:r>
          </a:p>
          <a:p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  e.last_name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soft_uni.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 </a:t>
            </a:r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247900" y="4612957"/>
            <a:ext cx="7693024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v_employee_names</a:t>
            </a:r>
            <a:endParaRPr lang="en-US" sz="26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34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74612" y="1196125"/>
            <a:ext cx="12039600" cy="5201066"/>
          </a:xfrm>
        </p:spPr>
        <p:txBody>
          <a:bodyPr>
            <a:normAutofit/>
          </a:bodyPr>
          <a:lstStyle/>
          <a:p>
            <a:r>
              <a:rPr lang="en-US" dirty="0"/>
              <a:t>A database can further be customized with reusable code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Procedures</a:t>
            </a:r>
            <a:r>
              <a:rPr lang="en-US" dirty="0"/>
              <a:t> – carry out a predetermined </a:t>
            </a:r>
            <a:r>
              <a:rPr lang="en-US" b="1" dirty="0">
                <a:solidFill>
                  <a:schemeClr val="bg1"/>
                </a:solidFill>
              </a:rPr>
              <a:t>action</a:t>
            </a:r>
          </a:p>
          <a:p>
            <a:pPr lvl="1"/>
            <a:r>
              <a:rPr lang="en-US" dirty="0"/>
              <a:t>E.g. get all employees with salary above 35000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dirty="0"/>
              <a:t>– receive </a:t>
            </a:r>
            <a:r>
              <a:rPr lang="en-US" b="1" dirty="0">
                <a:solidFill>
                  <a:schemeClr val="bg1"/>
                </a:solidFill>
              </a:rPr>
              <a:t>parameters</a:t>
            </a:r>
            <a:r>
              <a:rPr lang="en-US" dirty="0"/>
              <a:t> and return a </a:t>
            </a:r>
            <a:r>
              <a:rPr lang="en-US" b="1" dirty="0">
                <a:solidFill>
                  <a:schemeClr val="bg1"/>
                </a:solidFill>
              </a:rPr>
              <a:t>result</a:t>
            </a:r>
          </a:p>
          <a:p>
            <a:pPr lvl="1"/>
            <a:r>
              <a:rPr lang="en-US" dirty="0"/>
              <a:t>E.g. get the age of a person using their birthdate and current date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Triggers</a:t>
            </a:r>
            <a:r>
              <a:rPr lang="en-US" dirty="0"/>
              <a:t> – </a:t>
            </a:r>
            <a:r>
              <a:rPr lang="en-US" b="1" dirty="0">
                <a:solidFill>
                  <a:schemeClr val="bg1"/>
                </a:solidFill>
              </a:rPr>
              <a:t>watch</a:t>
            </a:r>
            <a:r>
              <a:rPr lang="en-US" dirty="0"/>
              <a:t> for activity in the database and </a:t>
            </a:r>
            <a:r>
              <a:rPr lang="en-US" b="1" dirty="0">
                <a:solidFill>
                  <a:schemeClr val="bg1"/>
                </a:solidFill>
              </a:rPr>
              <a:t>react</a:t>
            </a:r>
            <a:r>
              <a:rPr lang="en-US" dirty="0"/>
              <a:t> to it</a:t>
            </a:r>
          </a:p>
          <a:p>
            <a:pPr lvl="1"/>
            <a:r>
              <a:rPr lang="en-US" dirty="0"/>
              <a:t>E.g. when a record is deleted, write it to an archive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Procedures, Functions and Triggers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9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6612" y="1752600"/>
            <a:ext cx="10729800" cy="21852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udp_get_employees_salary_above_35000()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	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first_name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salary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35000</a:t>
            </a: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492" y="4876800"/>
            <a:ext cx="1072792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udp_get_employees_salary_above_35000</a:t>
            </a:r>
            <a:endParaRPr lang="en-US" sz="26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95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368" y="1752600"/>
            <a:ext cx="109440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udf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_age (dateValue DATE)</a:t>
            </a:r>
          </a:p>
          <a:p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</a:p>
          <a:p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</a:t>
            </a:r>
            <a:r>
              <a:rPr lang="en-US" dirty="0"/>
              <a:t> 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dirty="0"/>
              <a:t> </a:t>
            </a:r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dirty="0"/>
              <a:t> 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dirty="0"/>
              <a:t> = </a:t>
            </a:r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TIMESTAMPDIFF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dateValue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NOW()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result;</a:t>
            </a:r>
          </a:p>
          <a:p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39368" y="5000957"/>
            <a:ext cx="10944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dirty="0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udf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('1988-12-21');</a:t>
            </a:r>
          </a:p>
        </p:txBody>
      </p:sp>
    </p:spTree>
    <p:extLst>
      <p:ext uri="{BB962C8B-B14F-4D97-AF65-F5344CB8AC3E}">
        <p14:creationId xmlns:p14="http://schemas.microsoft.com/office/powerpoint/2010/main" val="254654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MySQL Server</a:t>
            </a:r>
            <a:endParaRPr lang="en-GB" dirty="0">
              <a:solidFill>
                <a:srgbClr val="F0A22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Numeric, String and Data </a:t>
            </a:r>
            <a:r>
              <a:rPr lang="en-GB" dirty="0" smtClean="0"/>
              <a:t>Types</a:t>
            </a:r>
            <a:endParaRPr lang="en-GB" dirty="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550" y="1390169"/>
            <a:ext cx="2597727" cy="25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3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88815" y="1151121"/>
            <a:ext cx="11804822" cy="51534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ea typeface="+mj-ea"/>
                <a:cs typeface="+mj-cs"/>
              </a:rPr>
              <a:t>Numeric data types have certain range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ea typeface="+mj-ea"/>
                <a:cs typeface="+mj-cs"/>
              </a:rPr>
              <a:t>Their range can be changed if they are: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 smtClean="0">
                <a:solidFill>
                  <a:schemeClr val="bg1"/>
                </a:solidFill>
                <a:ea typeface="+mj-ea"/>
                <a:cs typeface="+mj-cs"/>
              </a:rPr>
              <a:t>Signed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en-US" sz="3000" dirty="0">
                <a:ea typeface="+mj-ea"/>
                <a:cs typeface="+mj-cs"/>
              </a:rPr>
              <a:t>- represent numbers both in the positive </a:t>
            </a:r>
            <a:r>
              <a:rPr lang="en-US" sz="3000" b="1" dirty="0" smtClean="0">
                <a:solidFill>
                  <a:schemeClr val="bg1"/>
                </a:solidFill>
                <a:ea typeface="+mj-ea"/>
                <a:cs typeface="+mj-cs"/>
              </a:rPr>
              <a:t>and</a:t>
            </a:r>
            <a:r>
              <a:rPr lang="en-US" sz="3000" dirty="0" smtClean="0">
                <a:ea typeface="+mj-ea"/>
                <a:cs typeface="+mj-cs"/>
              </a:rPr>
              <a:t> </a:t>
            </a:r>
            <a:r>
              <a:rPr lang="en-US" sz="3000" dirty="0">
                <a:ea typeface="+mj-ea"/>
                <a:cs typeface="+mj-cs"/>
              </a:rPr>
              <a:t>negative ranges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 smtClean="0">
                <a:solidFill>
                  <a:schemeClr val="bg1"/>
                </a:solidFill>
                <a:ea typeface="+mj-ea"/>
                <a:cs typeface="+mj-cs"/>
              </a:rPr>
              <a:t>Unsigned</a:t>
            </a:r>
            <a:r>
              <a:rPr lang="en-US" sz="3000" b="1" dirty="0" smtClean="0">
                <a:solidFill>
                  <a:srgbClr val="F3BE60"/>
                </a:solidFill>
                <a:ea typeface="+mj-ea"/>
                <a:cs typeface="+mj-cs"/>
              </a:rPr>
              <a:t> </a:t>
            </a:r>
            <a:r>
              <a:rPr lang="en-US" sz="3000" b="1" dirty="0">
                <a:ea typeface="+mj-ea"/>
                <a:cs typeface="+mj-cs"/>
              </a:rPr>
              <a:t>-</a:t>
            </a:r>
            <a:r>
              <a:rPr lang="en-US" sz="3000" b="1" dirty="0">
                <a:solidFill>
                  <a:srgbClr val="F3BE60"/>
                </a:solidFill>
                <a:ea typeface="+mj-ea"/>
                <a:cs typeface="+mj-cs"/>
              </a:rPr>
              <a:t> </a:t>
            </a:r>
            <a:r>
              <a:rPr lang="en-US" sz="3000" dirty="0">
                <a:ea typeface="+mj-ea"/>
                <a:cs typeface="+mj-cs"/>
              </a:rPr>
              <a:t>represent numbers</a:t>
            </a:r>
            <a:r>
              <a:rPr lang="en-US" sz="3000" dirty="0">
                <a:solidFill>
                  <a:srgbClr val="F3BE60"/>
                </a:solidFill>
                <a:ea typeface="+mj-ea"/>
                <a:cs typeface="+mj-cs"/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  <a:ea typeface="+mj-ea"/>
                <a:cs typeface="+mj-cs"/>
              </a:rPr>
              <a:t>only</a:t>
            </a:r>
            <a:r>
              <a:rPr lang="en-US" sz="3000" dirty="0" smtClean="0">
                <a:solidFill>
                  <a:srgbClr val="F3BE60"/>
                </a:solidFill>
                <a:ea typeface="+mj-ea"/>
                <a:cs typeface="+mj-cs"/>
              </a:rPr>
              <a:t> </a:t>
            </a:r>
            <a:r>
              <a:rPr lang="en-US" sz="3000" dirty="0">
                <a:ea typeface="+mj-ea"/>
                <a:cs typeface="+mj-cs"/>
              </a:rPr>
              <a:t>in the positive range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ea typeface="+mj-ea"/>
                <a:cs typeface="+mj-cs"/>
              </a:rPr>
              <a:t>E.g. signed and unsigned INT</a:t>
            </a:r>
            <a:r>
              <a:rPr lang="en-US" sz="3200" dirty="0" smtClean="0">
                <a:ea typeface="+mj-ea"/>
                <a:cs typeface="+mj-cs"/>
              </a:rPr>
              <a:t>:</a:t>
            </a:r>
            <a:endParaRPr lang="en-US" sz="3000" dirty="0">
              <a:ea typeface="+mj-ea"/>
              <a:cs typeface="+mj-cs"/>
            </a:endParaRPr>
          </a:p>
          <a:p>
            <a:pPr marL="377887" lvl="1" indent="0">
              <a:lnSpc>
                <a:spcPct val="100000"/>
              </a:lnSpc>
              <a:buNone/>
            </a:pPr>
            <a:endParaRPr lang="en-US" sz="2600" noProof="1"/>
          </a:p>
          <a:p>
            <a:pPr lvl="1">
              <a:lnSpc>
                <a:spcPct val="100000"/>
              </a:lnSpc>
            </a:pPr>
            <a:endParaRPr lang="en-US" sz="2600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Data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aphicFrame>
        <p:nvGraphicFramePr>
          <p:cNvPr id="7" name="Group 49">
            <a:extLst/>
          </p:cNvPr>
          <p:cNvGraphicFramePr>
            <a:graphicFrameLocks/>
          </p:cNvGraphicFramePr>
          <p:nvPr>
            <p:extLst/>
          </p:nvPr>
        </p:nvGraphicFramePr>
        <p:xfrm>
          <a:off x="1293812" y="4343400"/>
          <a:ext cx="9982199" cy="1350907"/>
        </p:xfrm>
        <a:graphic>
          <a:graphicData uri="http://schemas.openxmlformats.org/drawingml/2006/table">
            <a:tbl>
              <a:tblPr/>
              <a:tblGrid>
                <a:gridCol w="2205368">
                  <a:extLst>
                    <a:ext uri="{9D8B030D-6E8A-4147-A177-3AD203B41FA5}">
                      <a16:colId xmlns:a16="http://schemas.microsoft.com/office/drawing/2014/main" val="1048347342"/>
                    </a:ext>
                  </a:extLst>
                </a:gridCol>
                <a:gridCol w="2425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771">
                  <a:extLst>
                    <a:ext uri="{9D8B030D-6E8A-4147-A177-3AD203B41FA5}">
                      <a16:colId xmlns:a16="http://schemas.microsoft.com/office/drawing/2014/main" val="1239204646"/>
                    </a:ext>
                  </a:extLst>
                </a:gridCol>
                <a:gridCol w="3581399">
                  <a:extLst>
                    <a:ext uri="{9D8B030D-6E8A-4147-A177-3AD203B41FA5}">
                      <a16:colId xmlns:a16="http://schemas.microsoft.com/office/drawing/2014/main" val="236727890"/>
                    </a:ext>
                  </a:extLst>
                </a:gridCol>
              </a:tblGrid>
              <a:tr h="315146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Signed Range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Unsigned Range</a:t>
                      </a: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14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Min Value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Max Value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Min Value</a:t>
                      </a:r>
                      <a:endParaRPr kumimoji="1" lang="bg-BG" sz="2000" b="1" i="0" u="none" strike="noStrike" kern="1200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Max Value</a:t>
                      </a:r>
                      <a:endParaRPr kumimoji="1" lang="bg-BG" sz="2000" b="1" i="0" u="none" strike="noStrike" kern="1200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604"/>
                  </a:ext>
                </a:extLst>
              </a:tr>
              <a:tr h="5889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-2147483648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2147483648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4294967295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53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77288" y="1371600"/>
            <a:ext cx="11804822" cy="51534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INT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[(</a:t>
            </a:r>
            <a:r>
              <a:rPr lang="en-US" sz="2800" i="1" noProof="1"/>
              <a:t>M</a:t>
            </a:r>
            <a:r>
              <a:rPr lang="en-US" sz="2800" noProof="1"/>
              <a:t>)] [UNSIGNED] </a:t>
            </a:r>
          </a:p>
          <a:p>
            <a:pPr lvl="1">
              <a:lnSpc>
                <a:spcPct val="100000"/>
              </a:lnSpc>
            </a:pPr>
            <a:r>
              <a:rPr lang="en-US" sz="2400" noProof="1"/>
              <a:t>TINYINT, SMALLINT, MEDIUMINT, BIGINT</a:t>
            </a:r>
          </a:p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bg1"/>
                </a:solidFill>
              </a:rPr>
              <a:t>DOUBLE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noProof="1"/>
              <a:t>[(</a:t>
            </a:r>
            <a:r>
              <a:rPr lang="en-US" sz="3000" i="1" noProof="1"/>
              <a:t>M, D</a:t>
            </a:r>
            <a:r>
              <a:rPr lang="en-US" sz="3000" noProof="1"/>
              <a:t>)] [UNSIGNED]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 lvl="1">
              <a:lnSpc>
                <a:spcPct val="100000"/>
              </a:lnSpc>
            </a:pPr>
            <a:r>
              <a:rPr lang="en-US" sz="2800" noProof="1"/>
              <a:t>E.g. DOUBLE[5, 2] – 999.99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</a:rPr>
              <a:t>DECIMAL</a:t>
            </a:r>
            <a:r>
              <a:rPr lang="en-US" sz="2800" noProof="1"/>
              <a:t> [(</a:t>
            </a:r>
            <a:r>
              <a:rPr lang="en-US" sz="2800" i="1" noProof="1"/>
              <a:t>M, D </a:t>
            </a:r>
            <a:r>
              <a:rPr lang="en-US" sz="2800" noProof="1"/>
              <a:t>)] [UNSIGNED] [ZEROFILL]</a:t>
            </a:r>
          </a:p>
          <a:p>
            <a:pPr>
              <a:lnSpc>
                <a:spcPct val="100000"/>
              </a:lnSpc>
            </a:pPr>
            <a:endParaRPr lang="en-US" sz="2800" noProof="1"/>
          </a:p>
          <a:p>
            <a:pPr lvl="1">
              <a:lnSpc>
                <a:spcPct val="100000"/>
              </a:lnSpc>
            </a:pPr>
            <a:endParaRPr lang="en-US" sz="2600" noProof="1"/>
          </a:p>
          <a:p>
            <a:pPr lvl="1">
              <a:lnSpc>
                <a:spcPct val="100000"/>
              </a:lnSpc>
            </a:pPr>
            <a:endParaRPr lang="en-US" sz="2600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Data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310570" y="3335237"/>
            <a:ext cx="3440761" cy="457200"/>
          </a:xfrm>
          <a:prstGeom prst="wedgeRoundRectCallout">
            <a:avLst>
              <a:gd name="adj1" fmla="val 10573"/>
              <a:gd name="adj2" fmla="val -1493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Digits stored for value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3884612" y="3144737"/>
            <a:ext cx="3048000" cy="838200"/>
          </a:xfrm>
          <a:prstGeom prst="wedgeRoundRectCallout">
            <a:avLst>
              <a:gd name="adj1" fmla="val -68701"/>
              <a:gd name="adj2" fmla="val -788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Decimals after floating point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88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0" y="1120961"/>
            <a:ext cx="12188825" cy="55022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noProof="1"/>
              <a:t>String column definitions include attributes that specify the </a:t>
            </a:r>
            <a:r>
              <a:rPr lang="en-US" sz="3200" b="1" noProof="1">
                <a:solidFill>
                  <a:schemeClr val="bg1"/>
                </a:solidFill>
              </a:rPr>
              <a:t>character set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noProof="1"/>
              <a:t>or </a:t>
            </a:r>
            <a:r>
              <a:rPr lang="en-US" sz="3200" b="1" noProof="1">
                <a:solidFill>
                  <a:schemeClr val="bg1"/>
                </a:solidFill>
              </a:rPr>
              <a:t>collation</a:t>
            </a:r>
            <a:r>
              <a:rPr lang="en-US" sz="3200" noProof="1">
                <a:solidFill>
                  <a:srgbClr val="F3CD60"/>
                </a:solidFill>
              </a:rPr>
              <a:t> 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</a:rPr>
              <a:t>CHARACTER SET </a:t>
            </a:r>
            <a:r>
              <a:rPr lang="en-US" sz="3000" noProof="1"/>
              <a:t>(Encoding) </a:t>
            </a:r>
          </a:p>
          <a:p>
            <a:pPr lvl="2">
              <a:lnSpc>
                <a:spcPct val="100000"/>
              </a:lnSpc>
            </a:pPr>
            <a:r>
              <a:rPr lang="en-US" sz="2800" noProof="1"/>
              <a:t>E.g. utf8, </a:t>
            </a:r>
            <a:r>
              <a:rPr lang="en-US" sz="2600" dirty="0"/>
              <a:t>ucs2</a:t>
            </a:r>
            <a:endParaRPr lang="en-US" sz="3000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</a:rPr>
              <a:t>CHARACTER COLLATION </a:t>
            </a:r>
            <a:r>
              <a:rPr lang="en-US" sz="3000" noProof="1"/>
              <a:t>– </a:t>
            </a:r>
            <a:r>
              <a:rPr lang="en-US" sz="2800" dirty="0"/>
              <a:t>rules for encoding comparison</a:t>
            </a:r>
            <a:endParaRPr lang="en-US" sz="3000" noProof="1"/>
          </a:p>
          <a:p>
            <a:pPr lvl="2">
              <a:lnSpc>
                <a:spcPct val="100000"/>
              </a:lnSpc>
            </a:pPr>
            <a:r>
              <a:rPr lang="en-US" sz="2800" noProof="1"/>
              <a:t>E.g. </a:t>
            </a:r>
            <a:r>
              <a:rPr lang="en-US" sz="2600" dirty="0"/>
              <a:t>latin1_general_cs, Traditional_Spanish_ci_ai etc.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3000" dirty="0"/>
              <a:t>Set and collation can be defined at the database, table or column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Types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080640" y="1854642"/>
            <a:ext cx="3927391" cy="1349381"/>
          </a:xfrm>
          <a:prstGeom prst="wedgeRoundRectCallout">
            <a:avLst>
              <a:gd name="adj1" fmla="val -61449"/>
              <a:gd name="adj2" fmla="val -32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Determines the storage of each character (single or multiple bytes)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201363" y="4800600"/>
            <a:ext cx="4338061" cy="872703"/>
          </a:xfrm>
          <a:prstGeom prst="wedgeRoundRectCallout">
            <a:avLst>
              <a:gd name="adj1" fmla="val -45265"/>
              <a:gd name="adj2" fmla="val -754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Determines the sorting order and case-sensitivity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075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ORDER BY </a:t>
            </a:r>
            <a:r>
              <a:rPr lang="en-US" dirty="0"/>
              <a:t>with different collations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COLLATION - Example</a:t>
            </a:r>
          </a:p>
        </p:txBody>
      </p:sp>
      <p:sp>
        <p:nvSpPr>
          <p:cNvPr id="2" name="Контейнер за номер на слайда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6" name="Group 49">
            <a:extLst/>
          </p:cNvPr>
          <p:cNvGraphicFramePr>
            <a:graphicFrameLocks/>
          </p:cNvGraphicFramePr>
          <p:nvPr>
            <p:extLst/>
          </p:nvPr>
        </p:nvGraphicFramePr>
        <p:xfrm>
          <a:off x="1217612" y="2133600"/>
          <a:ext cx="9982200" cy="2688336"/>
        </p:xfrm>
        <a:graphic>
          <a:graphicData uri="http://schemas.openxmlformats.org/drawingml/2006/table">
            <a:tbl>
              <a:tblPr/>
              <a:tblGrid>
                <a:gridCol w="2701949">
                  <a:extLst>
                    <a:ext uri="{9D8B030D-6E8A-4147-A177-3AD203B41FA5}">
                      <a16:colId xmlns:a16="http://schemas.microsoft.com/office/drawing/2014/main" val="1048347342"/>
                    </a:ext>
                  </a:extLst>
                </a:gridCol>
                <a:gridCol w="2701949">
                  <a:extLst>
                    <a:ext uri="{9D8B030D-6E8A-4147-A177-3AD203B41FA5}">
                      <a16:colId xmlns:a16="http://schemas.microsoft.com/office/drawing/2014/main" val="1239204646"/>
                    </a:ext>
                  </a:extLst>
                </a:gridCol>
                <a:gridCol w="4578302">
                  <a:extLst>
                    <a:ext uri="{9D8B030D-6E8A-4147-A177-3AD203B41FA5}">
                      <a16:colId xmlns:a16="http://schemas.microsoft.com/office/drawing/2014/main" val="3110737991"/>
                    </a:ext>
                  </a:extLst>
                </a:gridCol>
              </a:tblGrid>
              <a:tr h="9072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latin1_swedish_ci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latin1_german1_ci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latin1_german2_ci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9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Muffler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Muffler</a:t>
                      </a:r>
                      <a:endParaRPr kumimoji="1" lang="bg-BG" sz="2400" b="1" i="0" u="none" strike="noStrike" kern="1200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  <a:ea typeface="+mn-ea"/>
                        <a:cs typeface="+mn-cs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Müller</a:t>
                      </a:r>
                      <a:endParaRPr kumimoji="1" lang="bg-BG" sz="2400" b="1" i="0" u="none" strike="noStrike" kern="1200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  <a:ea typeface="+mn-ea"/>
                        <a:cs typeface="+mn-cs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604"/>
                  </a:ext>
                </a:extLst>
              </a:tr>
              <a:tr h="4269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MX Systems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Müller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Muffler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9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Müller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MX Systems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MX Systems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381639"/>
                  </a:ext>
                </a:extLst>
              </a:tr>
              <a:tr h="4269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MySQL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MySQL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MySQL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3030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1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13" y="1151121"/>
            <a:ext cx="11804822" cy="356108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  <a:cs typeface="Consolas" pitchFamily="49" charset="0"/>
              </a:rPr>
              <a:t>CHAR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000" noProof="1"/>
              <a:t>[(M)] - </a:t>
            </a:r>
            <a:r>
              <a:rPr lang="en-US" sz="3200" dirty="0"/>
              <a:t>up to 30 characters</a:t>
            </a:r>
            <a:endParaRPr lang="en-US" sz="2400" noProof="1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  <a:cs typeface="Consolas" pitchFamily="49" charset="0"/>
              </a:rPr>
              <a:t>VARCHAR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(M) – </a:t>
            </a:r>
            <a:r>
              <a:rPr lang="en-US" sz="3200" dirty="0"/>
              <a:t>up to 255 characters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  <a:cs typeface="Consolas" pitchFamily="49" charset="0"/>
              </a:rPr>
              <a:t>TEXT</a:t>
            </a:r>
            <a:r>
              <a:rPr lang="en-US" sz="3000" noProof="1"/>
              <a:t> [(M)] – up to </a:t>
            </a:r>
            <a:r>
              <a:rPr lang="en-US" sz="3200" dirty="0"/>
              <a:t>65 535 characters</a:t>
            </a:r>
          </a:p>
          <a:p>
            <a:pPr lvl="1">
              <a:lnSpc>
                <a:spcPct val="100000"/>
              </a:lnSpc>
            </a:pPr>
            <a:r>
              <a:rPr lang="en-US" sz="2800" noProof="1"/>
              <a:t>TINYTEXT, MEDIUMTEXT, LONGTEXT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  <a:cs typeface="Consolas" pitchFamily="49" charset="0"/>
              </a:rPr>
              <a:t>BLOB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- </a:t>
            </a:r>
            <a:r>
              <a:rPr lang="en-US" sz="3200" b="1" dirty="0">
                <a:solidFill>
                  <a:schemeClr val="bg1"/>
                </a:solidFill>
              </a:rPr>
              <a:t>B</a:t>
            </a:r>
            <a:r>
              <a:rPr lang="en-US" sz="3200" dirty="0"/>
              <a:t>inary </a:t>
            </a:r>
            <a:r>
              <a:rPr lang="en-US" sz="3200" b="1" dirty="0">
                <a:solidFill>
                  <a:schemeClr val="bg1"/>
                </a:solidFill>
              </a:rPr>
              <a:t>L</a:t>
            </a:r>
            <a:r>
              <a:rPr lang="en-US" sz="3200" dirty="0"/>
              <a:t>arge </a:t>
            </a:r>
            <a:r>
              <a:rPr lang="en-US" sz="3200" b="1" dirty="0">
                <a:solidFill>
                  <a:schemeClr val="bg1"/>
                </a:solidFill>
              </a:rPr>
              <a:t>OB</a:t>
            </a:r>
            <a:r>
              <a:rPr lang="en-US" sz="3200" dirty="0"/>
              <a:t>ject</a:t>
            </a:r>
            <a:r>
              <a:rPr lang="en-US" sz="3000" noProof="1"/>
              <a:t> [(M)]  - </a:t>
            </a:r>
            <a:r>
              <a:rPr lang="en-US" sz="3200" dirty="0"/>
              <a:t>65 535 (2</a:t>
            </a:r>
            <a:r>
              <a:rPr lang="en-US" sz="3200" baseline="30000" dirty="0"/>
              <a:t>16</a:t>
            </a:r>
            <a:r>
              <a:rPr lang="en-US" sz="3200" dirty="0"/>
              <a:t> − 1) characters</a:t>
            </a:r>
          </a:p>
          <a:p>
            <a:pPr lvl="1">
              <a:lnSpc>
                <a:spcPct val="100000"/>
              </a:lnSpc>
            </a:pPr>
            <a:r>
              <a:rPr lang="en-US" sz="2800" noProof="1"/>
              <a:t>TINYBLOB, MEDIUMBLOB, LONGBLOB</a:t>
            </a:r>
          </a:p>
          <a:p>
            <a:pPr lvl="1">
              <a:lnSpc>
                <a:spcPct val="100000"/>
              </a:lnSpc>
            </a:pPr>
            <a:endParaRPr lang="en-US" sz="2400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Types (2)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aphicFrame>
        <p:nvGraphicFramePr>
          <p:cNvPr id="6" name="Group 49">
            <a:extLst/>
          </p:cNvPr>
          <p:cNvGraphicFramePr>
            <a:graphicFrameLocks/>
          </p:cNvGraphicFramePr>
          <p:nvPr>
            <p:extLst/>
          </p:nvPr>
        </p:nvGraphicFramePr>
        <p:xfrm>
          <a:off x="3006724" y="4627171"/>
          <a:ext cx="6288088" cy="2055638"/>
        </p:xfrm>
        <a:graphic>
          <a:graphicData uri="http://schemas.openxmlformats.org/drawingml/2006/table">
            <a:tbl>
              <a:tblPr/>
              <a:tblGrid>
                <a:gridCol w="2328547">
                  <a:extLst>
                    <a:ext uri="{9D8B030D-6E8A-4147-A177-3AD203B41FA5}">
                      <a16:colId xmlns:a16="http://schemas.microsoft.com/office/drawing/2014/main" val="1048347342"/>
                    </a:ext>
                  </a:extLst>
                </a:gridCol>
                <a:gridCol w="3959541">
                  <a:extLst>
                    <a:ext uri="{9D8B030D-6E8A-4147-A177-3AD203B41FA5}">
                      <a16:colId xmlns:a16="http://schemas.microsoft.com/office/drawing/2014/main" val="1239204646"/>
                    </a:ext>
                  </a:extLst>
                </a:gridCol>
              </a:tblGrid>
              <a:tr h="2707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Column name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Column Type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14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title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VARCHAR(CHAR)</a:t>
                      </a:r>
                      <a:endParaRPr kumimoji="1" lang="bg-BG" sz="2400" b="1" i="0" u="none" strike="noStrike" kern="1200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  <a:ea typeface="+mn-ea"/>
                        <a:cs typeface="+mn-cs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604"/>
                  </a:ext>
                </a:extLst>
              </a:tr>
              <a:tr h="5889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content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TEXT(LONGTEXT)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9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picture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BLOB(LONGBLOB)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381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03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u="sng" dirty="0" smtClean="0">
                <a:solidFill>
                  <a:schemeClr val="bg1"/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</a:t>
            </a:r>
            <a:r>
              <a:rPr lang="en-US" sz="11500" b="1" noProof="1" smtClean="0"/>
              <a:t>JavaDB</a:t>
            </a:r>
            <a:endParaRPr lang="en-US" sz="11500" b="1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73372" y="1151121"/>
            <a:ext cx="11804822" cy="32684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</a:rPr>
              <a:t>DATE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noProof="1"/>
              <a:t>-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for values with a date part but </a:t>
            </a:r>
            <a:r>
              <a:rPr lang="en-US" sz="3000" b="1" dirty="0">
                <a:solidFill>
                  <a:schemeClr val="bg1"/>
                </a:solidFill>
              </a:rPr>
              <a:t>no time part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  <a:cs typeface="Consolas" pitchFamily="49" charset="0"/>
              </a:rPr>
              <a:t>TIME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000" b="1" noProof="1">
                <a:cs typeface="Consolas" pitchFamily="49" charset="0"/>
              </a:rPr>
              <a:t>- </a:t>
            </a:r>
            <a:r>
              <a:rPr lang="en-US" sz="3000" noProof="1">
                <a:cs typeface="Consolas" pitchFamily="49" charset="0"/>
              </a:rPr>
              <a:t>for values with time but </a:t>
            </a:r>
            <a:r>
              <a:rPr lang="en-US" sz="3000" b="1" noProof="1">
                <a:solidFill>
                  <a:schemeClr val="bg1"/>
                </a:solidFill>
                <a:cs typeface="Consolas" pitchFamily="49" charset="0"/>
              </a:rPr>
              <a:t>no date part</a:t>
            </a:r>
            <a:endParaRPr lang="en-US" sz="3000" b="1" noProof="1">
              <a:solidFill>
                <a:schemeClr val="bg1"/>
              </a:solidFill>
              <a:ea typeface="+mj-ea"/>
              <a:cs typeface="+mj-cs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</a:rPr>
              <a:t>DATETIME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noProof="1"/>
              <a:t>-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values that contain both date </a:t>
            </a:r>
            <a:r>
              <a:rPr lang="en-US" sz="3000" b="1" dirty="0">
                <a:solidFill>
                  <a:schemeClr val="bg1"/>
                </a:solidFill>
              </a:rPr>
              <a:t>and</a:t>
            </a:r>
            <a:r>
              <a:rPr lang="en-US" sz="3000" dirty="0"/>
              <a:t> time parts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</a:rPr>
              <a:t>TIMESTAMP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noProof="1"/>
              <a:t>-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both date </a:t>
            </a:r>
            <a:r>
              <a:rPr lang="en-US" sz="3000" b="1" dirty="0">
                <a:solidFill>
                  <a:schemeClr val="bg1"/>
                </a:solidFill>
              </a:rPr>
              <a:t>and</a:t>
            </a:r>
            <a:r>
              <a:rPr lang="en-US" sz="3000" dirty="0"/>
              <a:t> time parts</a:t>
            </a:r>
            <a:endParaRPr lang="en-US" sz="3000" noProof="1"/>
          </a:p>
          <a:p>
            <a:pPr lvl="1">
              <a:lnSpc>
                <a:spcPct val="100000"/>
              </a:lnSpc>
            </a:pPr>
            <a:endParaRPr lang="en-US" sz="2600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Types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graphicFrame>
        <p:nvGraphicFramePr>
          <p:cNvPr id="6" name="Group 49">
            <a:extLst/>
          </p:cNvPr>
          <p:cNvGraphicFramePr>
            <a:graphicFrameLocks/>
          </p:cNvGraphicFramePr>
          <p:nvPr>
            <p:extLst/>
          </p:nvPr>
        </p:nvGraphicFramePr>
        <p:xfrm>
          <a:off x="1095600" y="4162802"/>
          <a:ext cx="6553200" cy="2362200"/>
        </p:xfrm>
        <a:graphic>
          <a:graphicData uri="http://schemas.openxmlformats.org/drawingml/2006/table">
            <a:tbl>
              <a:tblPr/>
              <a:tblGrid>
                <a:gridCol w="3124200">
                  <a:extLst>
                    <a:ext uri="{9D8B030D-6E8A-4147-A177-3AD203B41FA5}">
                      <a16:colId xmlns:a16="http://schemas.microsoft.com/office/drawing/2014/main" val="1048347342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239204646"/>
                    </a:ext>
                  </a:extLst>
                </a:gridCol>
              </a:tblGrid>
              <a:tr h="446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Column name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Column Type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7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birthdate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DATE</a:t>
                      </a:r>
                      <a:endParaRPr kumimoji="1" lang="bg-BG" sz="2400" b="1" i="0" u="none" strike="noStrike" kern="1200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  <a:ea typeface="+mn-ea"/>
                        <a:cs typeface="+mn-cs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604"/>
                  </a:ext>
                </a:extLst>
              </a:tr>
              <a:tr h="48275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last_time_online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TIMESTAMP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75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start_at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TIME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381639"/>
                  </a:ext>
                </a:extLst>
              </a:tr>
              <a:tr h="51095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deleted_on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DATETIME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852843"/>
                  </a:ext>
                </a:extLst>
              </a:tr>
            </a:tbl>
          </a:graphicData>
        </a:graphic>
      </p:graphicFrame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8337423" y="3719701"/>
            <a:ext cx="3228989" cy="1752600"/>
          </a:xfrm>
          <a:prstGeom prst="wedgeRoundRectCallout">
            <a:avLst>
              <a:gd name="adj1" fmla="val -95269"/>
              <a:gd name="adj2" fmla="val -751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DATETIME and TIMESTAMP have different time ranges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561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13" y="1151121"/>
            <a:ext cx="11542799" cy="38018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noProof="1"/>
              <a:t>MySQL retrieves values for a given date type in a </a:t>
            </a:r>
            <a:r>
              <a:rPr lang="en-US" sz="3200" b="1" noProof="1">
                <a:solidFill>
                  <a:schemeClr val="bg1"/>
                </a:solidFill>
              </a:rPr>
              <a:t>standard output format</a:t>
            </a:r>
          </a:p>
          <a:p>
            <a:pPr lvl="1">
              <a:lnSpc>
                <a:spcPct val="100000"/>
              </a:lnSpc>
            </a:pPr>
            <a:r>
              <a:rPr lang="en-US" sz="2800" noProof="1"/>
              <a:t>E.g. as a string in either 'YYYY-MM-DD' or 'YY-MM-DD'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Types (2)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graphicFrame>
        <p:nvGraphicFramePr>
          <p:cNvPr id="7" name="Group 49">
            <a:extLst/>
          </p:cNvPr>
          <p:cNvGraphicFramePr>
            <a:graphicFrameLocks/>
          </p:cNvGraphicFramePr>
          <p:nvPr>
            <p:extLst/>
          </p:nvPr>
        </p:nvGraphicFramePr>
        <p:xfrm>
          <a:off x="3006724" y="3430308"/>
          <a:ext cx="6172200" cy="2633472"/>
        </p:xfrm>
        <a:graphic>
          <a:graphicData uri="http://schemas.openxmlformats.org/drawingml/2006/table">
            <a:tbl>
              <a:tblPr/>
              <a:tblGrid>
                <a:gridCol w="1904999">
                  <a:extLst>
                    <a:ext uri="{9D8B030D-6E8A-4147-A177-3AD203B41FA5}">
                      <a16:colId xmlns:a16="http://schemas.microsoft.com/office/drawing/2014/main" val="1048347342"/>
                    </a:ext>
                  </a:extLst>
                </a:gridCol>
                <a:gridCol w="4267201">
                  <a:extLst>
                    <a:ext uri="{9D8B030D-6E8A-4147-A177-3AD203B41FA5}">
                      <a16:colId xmlns:a16="http://schemas.microsoft.com/office/drawing/2014/main" val="1239204646"/>
                    </a:ext>
                  </a:extLst>
                </a:gridCol>
              </a:tblGrid>
              <a:tr h="1204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Data Type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Column Type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'0000-00-00'</a:t>
                      </a:r>
                      <a:endParaRPr kumimoji="1" lang="bg-BG" sz="2400" b="1" i="0" u="none" strike="noStrike" kern="1200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  <a:ea typeface="+mn-ea"/>
                        <a:cs typeface="+mn-cs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604"/>
                  </a:ext>
                </a:extLst>
              </a:tr>
              <a:tr h="4080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TIME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'00:00:00'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DATETIME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'0000-00-00 00:00:00'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381639"/>
                  </a:ext>
                </a:extLst>
              </a:tr>
              <a:tr h="4080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TIMESTAMP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'0000-00-00 00:00:00'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906867"/>
                  </a:ext>
                </a:extLst>
              </a:tr>
              <a:tr h="4080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YEAR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0000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298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80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Modeling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Definition using GUI </a:t>
            </a:r>
            <a:r>
              <a:rPr lang="en-US" dirty="0" smtClean="0"/>
              <a:t>Clients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893075" y="1551641"/>
            <a:ext cx="2347258" cy="1980773"/>
            <a:chOff x="4189412" y="1981200"/>
            <a:chExt cx="3124200" cy="2636408"/>
          </a:xfrm>
        </p:grpSpPr>
        <p:pic>
          <p:nvPicPr>
            <p:cNvPr id="10" name="Picture 2" descr="http://theappslab.com/wp-content/uploads/2009/12/Free-Database-Add-ico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75212" y="1981200"/>
              <a:ext cx="2438400" cy="2438400"/>
            </a:xfrm>
            <a:prstGeom prst="rect">
              <a:avLst/>
            </a:prstGeom>
            <a:noFill/>
          </p:spPr>
        </p:pic>
        <p:pic>
          <p:nvPicPr>
            <p:cNvPr id="11" name="Picture 4" descr="http://www.artistsvalley.com/images/icons/Database%20Application%20Icons/Table%20Entry%20Sort%20Ascending/256x256/Table%20Entry%20Sort%20Ascending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89412" y="2995934"/>
              <a:ext cx="1621674" cy="1621674"/>
            </a:xfrm>
            <a:prstGeom prst="roundRect">
              <a:avLst>
                <a:gd name="adj" fmla="val 6550"/>
              </a:avLst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07975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373047" cy="5201066"/>
          </a:xfrm>
        </p:spPr>
        <p:txBody>
          <a:bodyPr>
            <a:normAutofit/>
          </a:bodyPr>
          <a:lstStyle/>
          <a:p>
            <a:pPr>
              <a:spcBef>
                <a:spcPct val="45000"/>
              </a:spcBef>
            </a:pPr>
            <a:r>
              <a:rPr lang="en-US" dirty="0"/>
              <a:t>We will </a:t>
            </a:r>
            <a:r>
              <a:rPr lang="en-US" b="1" dirty="0">
                <a:solidFill>
                  <a:schemeClr val="bg1"/>
                </a:solidFill>
              </a:rPr>
              <a:t>manage</a:t>
            </a:r>
            <a:r>
              <a:rPr lang="en-US" dirty="0"/>
              <a:t> databases with </a:t>
            </a:r>
            <a:r>
              <a:rPr lang="en-US" b="1" dirty="0" smtClean="0">
                <a:solidFill>
                  <a:schemeClr val="bg1"/>
                </a:solidFill>
              </a:rPr>
              <a:t>MySQL Workbench</a:t>
            </a:r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ct val="45000"/>
              </a:spcBef>
            </a:pPr>
            <a:r>
              <a:rPr lang="en-US" dirty="0"/>
              <a:t>Enables us</a:t>
            </a:r>
            <a:r>
              <a:rPr lang="bg-BG" dirty="0"/>
              <a:t>:</a:t>
            </a:r>
          </a:p>
          <a:p>
            <a:pPr lvl="1"/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create</a:t>
            </a:r>
            <a:r>
              <a:rPr lang="en-US" dirty="0"/>
              <a:t> a new database</a:t>
            </a:r>
            <a:endParaRPr lang="bg-BG" dirty="0"/>
          </a:p>
          <a:p>
            <a:pPr lvl="1"/>
            <a:r>
              <a:rPr lang="en-US" dirty="0"/>
              <a:t>To create </a:t>
            </a:r>
            <a:r>
              <a:rPr lang="en-US" b="1" dirty="0">
                <a:solidFill>
                  <a:schemeClr val="bg1"/>
                </a:solidFill>
              </a:rPr>
              <a:t>objects in the database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en-US" dirty="0"/>
              <a:t>tables</a:t>
            </a:r>
            <a:r>
              <a:rPr lang="bg-BG" dirty="0"/>
              <a:t>, </a:t>
            </a:r>
            <a:r>
              <a:rPr lang="en-US" dirty="0"/>
              <a:t>stored procedures</a:t>
            </a:r>
            <a:r>
              <a:rPr lang="bg-BG" dirty="0"/>
              <a:t>, </a:t>
            </a:r>
            <a:r>
              <a:rPr lang="en-US" dirty="0"/>
              <a:t>relationships and others</a:t>
            </a:r>
            <a:r>
              <a:rPr lang="bg-BG" dirty="0"/>
              <a:t>)</a:t>
            </a:r>
          </a:p>
          <a:p>
            <a:pPr lvl="1"/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change</a:t>
            </a:r>
            <a:r>
              <a:rPr lang="en-US" dirty="0"/>
              <a:t> the properties of objects</a:t>
            </a:r>
            <a:endParaRPr lang="bg-BG" dirty="0"/>
          </a:p>
          <a:p>
            <a:pPr lvl="1"/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enter records </a:t>
            </a:r>
            <a:r>
              <a:rPr lang="en-US" dirty="0"/>
              <a:t>into the tables</a:t>
            </a:r>
            <a:endParaRPr lang="bg-BG" dirty="0"/>
          </a:p>
          <a:p>
            <a:pPr marL="377887" lvl="1" indent="0">
              <a:spcBef>
                <a:spcPct val="45000"/>
              </a:spcBef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</a:t>
            </a:r>
            <a:r>
              <a:rPr lang="bg-BG" dirty="0"/>
              <a:t> </a:t>
            </a:r>
            <a:r>
              <a:rPr lang="en-US" dirty="0"/>
              <a:t>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601" y="4249389"/>
            <a:ext cx="2068240" cy="20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1847659" cy="5201066"/>
          </a:xfrm>
        </p:spPr>
        <p:txBody>
          <a:bodyPr>
            <a:normAutofit/>
          </a:bodyPr>
          <a:lstStyle/>
          <a:p>
            <a:r>
              <a:rPr lang="en-US" sz="3200" dirty="0"/>
              <a:t>Select </a:t>
            </a:r>
            <a:r>
              <a:rPr lang="en-US" sz="3200" b="1" dirty="0" smtClean="0">
                <a:solidFill>
                  <a:schemeClr val="bg1"/>
                </a:solidFill>
              </a:rPr>
              <a:t>Create new</a:t>
            </a:r>
            <a:r>
              <a:rPr lang="bg-BG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schema </a:t>
            </a:r>
            <a:r>
              <a:rPr lang="en-US" sz="3200" dirty="0" smtClean="0"/>
              <a:t>from </a:t>
            </a:r>
            <a:r>
              <a:rPr lang="en-US" sz="3200" dirty="0"/>
              <a:t>the </a:t>
            </a:r>
            <a:r>
              <a:rPr lang="en-US" sz="3200" b="1" dirty="0" smtClean="0">
                <a:solidFill>
                  <a:schemeClr val="bg1"/>
                </a:solidFill>
              </a:rPr>
              <a:t>command </a:t>
            </a:r>
            <a:r>
              <a:rPr lang="en-US" sz="3200" b="1" dirty="0">
                <a:solidFill>
                  <a:schemeClr val="bg1"/>
                </a:solidFill>
              </a:rPr>
              <a:t>menu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7" name="Picture 6" descr="C:\Users\Veronika\Desktop\Workbench-pics\firstLab\Screenshot_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97" y="1986547"/>
            <a:ext cx="7913968" cy="448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257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Right click on </a:t>
            </a:r>
            <a:r>
              <a:rPr lang="en-US" sz="3200" dirty="0" smtClean="0"/>
              <a:t>“Tables” </a:t>
            </a:r>
            <a:r>
              <a:rPr lang="en-US" sz="3200" b="1" dirty="0">
                <a:solidFill>
                  <a:schemeClr val="bg1"/>
                </a:solidFill>
              </a:rPr>
              <a:t>Select </a:t>
            </a:r>
            <a:r>
              <a:rPr lang="en-US" sz="3200" b="1" dirty="0" smtClean="0">
                <a:solidFill>
                  <a:schemeClr val="bg1"/>
                </a:solidFill>
              </a:rPr>
              <a:t>Create Table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10" name="Picture 9" descr="C:\Users\Veronika\Desktop\Workbench-Install\newDB\Screenshot_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25" y="2338752"/>
            <a:ext cx="3149600" cy="3765550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1538147" y="5971497"/>
            <a:ext cx="2448365" cy="574334"/>
          </a:xfrm>
          <a:prstGeom prst="wedgeRoundRectCallout">
            <a:avLst>
              <a:gd name="adj1" fmla="val -29968"/>
              <a:gd name="adj2" fmla="val -4079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</a:t>
            </a:r>
            <a:r>
              <a:rPr 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199" y="2392765"/>
            <a:ext cx="6360362" cy="3738942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8837612" y="1513134"/>
            <a:ext cx="2895600" cy="574334"/>
          </a:xfrm>
          <a:prstGeom prst="wedgeRoundRectCallout">
            <a:avLst>
              <a:gd name="adj1" fmla="val -79118"/>
              <a:gd name="adj2" fmla="val 1412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up 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5629292" y="5955599"/>
            <a:ext cx="2448365" cy="574334"/>
          </a:xfrm>
          <a:prstGeom prst="wedgeRoundRectCallout">
            <a:avLst>
              <a:gd name="adj1" fmla="val -44681"/>
              <a:gd name="adj2" fmla="val -473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new record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Up Arrow 10"/>
          <p:cNvSpPr/>
          <p:nvPr/>
        </p:nvSpPr>
        <p:spPr>
          <a:xfrm rot="5400000">
            <a:off x="4286139" y="3993090"/>
            <a:ext cx="518045" cy="507701"/>
          </a:xfrm>
          <a:prstGeom prst="upArrow">
            <a:avLst/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759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Primary Key </a:t>
            </a:r>
            <a:r>
              <a:rPr lang="en-US" dirty="0"/>
              <a:t>is used to uniquely identify and index </a:t>
            </a:r>
            <a:r>
              <a:rPr lang="en-US" dirty="0" smtClean="0"/>
              <a:t>records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332" y="1905000"/>
            <a:ext cx="7714314" cy="4592371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077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Auto increment – on the "</a:t>
            </a:r>
            <a:r>
              <a:rPr lang="en-US" b="1" dirty="0">
                <a:solidFill>
                  <a:schemeClr val="bg1"/>
                </a:solidFill>
              </a:rPr>
              <a:t>Default</a:t>
            </a:r>
            <a:r>
              <a:rPr lang="en-US" dirty="0"/>
              <a:t>" field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238" y="1942589"/>
            <a:ext cx="7405688" cy="4454602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37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</a:t>
            </a:r>
            <a:r>
              <a:rPr lang="en-US" dirty="0"/>
              <a:t> records with GUI Clients</a:t>
            </a:r>
          </a:p>
          <a:p>
            <a:r>
              <a:rPr lang="en-US" dirty="0"/>
              <a:t>To insert or edit a record, click inside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cell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and Retrieving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2971800"/>
            <a:ext cx="10134600" cy="2581275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603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Basic SQL Queries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Definition using </a:t>
            </a:r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763452" y="1651000"/>
            <a:ext cx="3048000" cy="214873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1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CREATE TABLE</a:t>
            </a:r>
            <a:r>
              <a:rPr lang="en-US" sz="1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</a:p>
          <a:p>
            <a:pPr>
              <a:lnSpc>
                <a:spcPct val="105000"/>
              </a:lnSpc>
            </a:pPr>
            <a:r>
              <a:rPr lang="en-US" sz="16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</a:p>
          <a:p>
            <a:pPr>
              <a:lnSpc>
                <a:spcPct val="105000"/>
              </a:lnSpc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16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id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 NOT NULL</a:t>
            </a:r>
            <a:r>
              <a:rPr lang="en-US" sz="16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16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email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 NOT NULL</a:t>
            </a:r>
            <a:r>
              <a:rPr lang="en-US" sz="16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16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first_name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16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last_name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</a:p>
          <a:p>
            <a:pPr>
              <a:lnSpc>
                <a:spcPct val="105000"/>
              </a:lnSpc>
            </a:pPr>
            <a:r>
              <a:rPr lang="en-US" sz="16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8983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When Do We Need a Database?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551" y="1676400"/>
            <a:ext cx="2961724" cy="209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communicate with the database engine using SQL</a:t>
            </a:r>
          </a:p>
          <a:p>
            <a:r>
              <a:rPr lang="en-US" dirty="0"/>
              <a:t>Queries provide greater </a:t>
            </a:r>
            <a:r>
              <a:rPr lang="en-US" b="1" dirty="0">
                <a:solidFill>
                  <a:schemeClr val="bg1"/>
                </a:solidFill>
              </a:rPr>
              <a:t>control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flexibility</a:t>
            </a:r>
          </a:p>
          <a:p>
            <a:r>
              <a:rPr lang="en-US" dirty="0"/>
              <a:t>To create a database using SQL:</a:t>
            </a:r>
          </a:p>
          <a:p>
            <a:pPr>
              <a:spcBef>
                <a:spcPts val="18600"/>
              </a:spcBef>
            </a:pPr>
            <a:r>
              <a:rPr lang="en-US" dirty="0"/>
              <a:t>SQL keywords are conventionally </a:t>
            </a:r>
            <a:r>
              <a:rPr lang="en-US" b="1" dirty="0" smtClean="0">
                <a:solidFill>
                  <a:schemeClr val="bg1"/>
                </a:solidFill>
              </a:rPr>
              <a:t>capitalized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52998" y="4038600"/>
            <a:ext cx="6882829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CREATE DATABASE 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employees;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008812" y="3200399"/>
            <a:ext cx="2527015" cy="556371"/>
          </a:xfrm>
          <a:prstGeom prst="wedgeRoundRectCallout">
            <a:avLst>
              <a:gd name="adj1" fmla="val -39791"/>
              <a:gd name="adj2" fmla="val 104833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898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Creation in SQL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78474" y="1999437"/>
            <a:ext cx="7028700" cy="32593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CREATE TABLE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NULL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email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 NOT NULL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first_name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last_name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5103812" y="1999437"/>
            <a:ext cx="1400019" cy="563459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2953042" y="3840480"/>
            <a:ext cx="2121878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Rectangle: Rounded Corners 12"/>
          <p:cNvSpPr/>
          <p:nvPr/>
        </p:nvSpPr>
        <p:spPr>
          <a:xfrm>
            <a:off x="2953042" y="4296689"/>
            <a:ext cx="1944990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2953042" y="3384271"/>
            <a:ext cx="1169378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2953042" y="2928062"/>
            <a:ext cx="620738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3563114" y="2928062"/>
            <a:ext cx="742185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5103812" y="3840480"/>
            <a:ext cx="2286000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4926924" y="4296689"/>
            <a:ext cx="2311150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9" name="Rectangle: Rounded Corners 18"/>
          <p:cNvSpPr/>
          <p:nvPr/>
        </p:nvSpPr>
        <p:spPr>
          <a:xfrm>
            <a:off x="4150610" y="3384271"/>
            <a:ext cx="2318770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4361627" y="2928062"/>
            <a:ext cx="1642933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6498272" y="3384271"/>
            <a:ext cx="1670368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739888" y="1269917"/>
            <a:ext cx="1954724" cy="453099"/>
          </a:xfrm>
          <a:prstGeom prst="wedgeRoundRectCallout">
            <a:avLst>
              <a:gd name="adj1" fmla="val -41775"/>
              <a:gd name="adj2" fmla="val 79102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1572006" y="5350824"/>
            <a:ext cx="2362200" cy="533400"/>
          </a:xfrm>
          <a:prstGeom prst="wedgeRoundRectCallout">
            <a:avLst>
              <a:gd name="adj1" fmla="val 34515"/>
              <a:gd name="adj2" fmla="val -142040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378575" y="5377587"/>
            <a:ext cx="1799663" cy="457200"/>
          </a:xfrm>
          <a:prstGeom prst="wedgeRoundRectCallout">
            <a:avLst>
              <a:gd name="adj1" fmla="val -40930"/>
              <a:gd name="adj2" fmla="val -163511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085012" y="2459274"/>
            <a:ext cx="3132234" cy="545296"/>
          </a:xfrm>
          <a:prstGeom prst="wedgeRoundRectCallout">
            <a:avLst>
              <a:gd name="adj1" fmla="val -41776"/>
              <a:gd name="adj2" fmla="val 106672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properties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89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 all information from a table</a:t>
            </a:r>
          </a:p>
          <a:p>
            <a:pPr>
              <a:spcBef>
                <a:spcPts val="13200"/>
              </a:spcBef>
            </a:pPr>
            <a:r>
              <a:rPr lang="en-US" dirty="0"/>
              <a:t>You can limit the columns and number of records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Records in SQL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32012" y="2261901"/>
            <a:ext cx="8382000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*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349267"/>
            <a:ext cx="10591800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first_name, last_name </a:t>
            </a: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LIMIT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5;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008812" y="1371600"/>
            <a:ext cx="2057400" cy="558454"/>
          </a:xfrm>
          <a:prstGeom prst="wedgeRoundRectCallout">
            <a:avLst>
              <a:gd name="adj1" fmla="val -41996"/>
              <a:gd name="adj2" fmla="val 119537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086254" y="5232068"/>
            <a:ext cx="2473515" cy="487322"/>
          </a:xfrm>
          <a:prstGeom prst="wedgeRoundRectCallout">
            <a:avLst>
              <a:gd name="adj1" fmla="val -56147"/>
              <a:gd name="adj2" fmla="val -114340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of columns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580313" y="5783191"/>
            <a:ext cx="3066299" cy="541409"/>
          </a:xfrm>
          <a:prstGeom prst="wedgeRoundRectCallout">
            <a:avLst>
              <a:gd name="adj1" fmla="val -42284"/>
              <a:gd name="adj2" fmla="val -113286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records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709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 Customization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Adding Rules, Constraints and </a:t>
            </a:r>
            <a:r>
              <a:rPr lang="en-US" dirty="0" smtClean="0"/>
              <a:t>Relationships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3781" y="1102329"/>
            <a:ext cx="1718093" cy="311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2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Primary Key</a:t>
            </a:r>
          </a:p>
          <a:p>
            <a:endParaRPr lang="en-US" sz="2800" dirty="0"/>
          </a:p>
          <a:p>
            <a:r>
              <a:rPr lang="en-US" sz="2800" dirty="0"/>
              <a:t>Auto-Increment (Identity)</a:t>
            </a:r>
          </a:p>
          <a:p>
            <a:endParaRPr lang="en-US" sz="2800" dirty="0"/>
          </a:p>
          <a:p>
            <a:r>
              <a:rPr lang="en-US" sz="2800" dirty="0"/>
              <a:t>Unique constraint – no repeating values in entire table</a:t>
            </a:r>
            <a:endParaRPr lang="bg-BG" sz="2800" dirty="0"/>
          </a:p>
          <a:p>
            <a:endParaRPr lang="bg-BG" sz="2800" dirty="0"/>
          </a:p>
          <a:p>
            <a:r>
              <a:rPr lang="en-US" sz="2800" dirty="0"/>
              <a:t>Default value – if not specified (otherwise set to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NULL</a:t>
            </a:r>
            <a:r>
              <a:rPr lang="en-US" sz="2800" dirty="0"/>
              <a:t>)</a:t>
            </a:r>
          </a:p>
          <a:p>
            <a:pPr>
              <a:spcBef>
                <a:spcPts val="9000"/>
              </a:spcBef>
            </a:pP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Column Properties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36812" y="1760315"/>
            <a:ext cx="70287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id INT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NULL </a:t>
            </a: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PRIMARY KEY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436812" y="2914274"/>
            <a:ext cx="70287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id INT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AUTO_INCREMENT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PRIMARY KEY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36812" y="4126208"/>
            <a:ext cx="70287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email VARCHAR(50)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UNIQUE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436812" y="5323834"/>
            <a:ext cx="70287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balance DECIMAL(10,2)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DEFAULT 0</a:t>
            </a:r>
          </a:p>
        </p:txBody>
      </p:sp>
    </p:spTree>
    <p:extLst>
      <p:ext uri="{BB962C8B-B14F-4D97-AF65-F5344CB8AC3E}">
        <p14:creationId xmlns:p14="http://schemas.microsoft.com/office/powerpoint/2010/main" val="56425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052275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b="1" dirty="0" smtClean="0">
                <a:solidFill>
                  <a:schemeClr val="bg1"/>
                </a:solidFill>
              </a:rPr>
              <a:t>Create</a:t>
            </a:r>
            <a:r>
              <a:rPr lang="en-US" dirty="0" smtClean="0"/>
              <a:t> new Database </a:t>
            </a:r>
            <a:r>
              <a:rPr lang="en-US" dirty="0"/>
              <a:t>"</a:t>
            </a:r>
            <a:r>
              <a:rPr lang="en-US" dirty="0" smtClean="0"/>
              <a:t>gamebar"</a:t>
            </a:r>
            <a:r>
              <a:rPr lang="en-US" dirty="0"/>
              <a:t>.</a:t>
            </a:r>
            <a:endParaRPr lang="en-US" dirty="0" smtClean="0"/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b="1" dirty="0" smtClean="0">
                <a:solidFill>
                  <a:schemeClr val="bg1"/>
                </a:solidFill>
              </a:rPr>
              <a:t>Create Tables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"</a:t>
            </a:r>
            <a:r>
              <a:rPr lang="en-US" dirty="0" smtClean="0"/>
              <a:t>employees</a:t>
            </a:r>
            <a:r>
              <a:rPr lang="en-US" dirty="0"/>
              <a:t>"</a:t>
            </a:r>
            <a:r>
              <a:rPr lang="en-US" dirty="0" smtClean="0"/>
              <a:t> – id, first_name, last_name</a:t>
            </a:r>
          </a:p>
          <a:p>
            <a:pPr lvl="1"/>
            <a:r>
              <a:rPr lang="bg-BG" dirty="0"/>
              <a:t>"</a:t>
            </a:r>
            <a:r>
              <a:rPr lang="en-US" dirty="0" smtClean="0"/>
              <a:t>categories</a:t>
            </a:r>
            <a:r>
              <a:rPr lang="bg-BG" dirty="0"/>
              <a:t>"</a:t>
            </a:r>
            <a:r>
              <a:rPr lang="en-US" dirty="0" smtClean="0"/>
              <a:t> – id, name</a:t>
            </a:r>
          </a:p>
          <a:p>
            <a:pPr lvl="1"/>
            <a:r>
              <a:rPr lang="bg-BG" dirty="0"/>
              <a:t>"</a:t>
            </a:r>
            <a:r>
              <a:rPr lang="en-US" dirty="0" smtClean="0"/>
              <a:t>products</a:t>
            </a:r>
            <a:r>
              <a:rPr lang="bg-BG" dirty="0" smtClean="0"/>
              <a:t>"</a:t>
            </a:r>
            <a:r>
              <a:rPr lang="en-US" dirty="0" smtClean="0"/>
              <a:t> – id, name, category_id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b="1" dirty="0" smtClean="0">
                <a:solidFill>
                  <a:schemeClr val="bg1"/>
                </a:solidFill>
              </a:rPr>
              <a:t>Insert</a:t>
            </a:r>
            <a:r>
              <a:rPr lang="en-US" dirty="0" smtClean="0"/>
              <a:t> Data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dirty="0" smtClean="0"/>
              <a:t>Populate </a:t>
            </a:r>
            <a:r>
              <a:rPr lang="en-US" dirty="0"/>
              <a:t>the </a:t>
            </a:r>
            <a:r>
              <a:rPr lang="bg-BG" dirty="0" smtClean="0"/>
              <a:t>"</a:t>
            </a:r>
            <a:r>
              <a:rPr lang="en-US" b="1" dirty="0" smtClean="0"/>
              <a:t>employees</a:t>
            </a:r>
            <a:r>
              <a:rPr lang="bg-BG" dirty="0"/>
              <a:t>"</a:t>
            </a:r>
            <a:r>
              <a:rPr lang="en-US" dirty="0" smtClean="0"/>
              <a:t> </a:t>
            </a:r>
            <a:r>
              <a:rPr lang="en-US" dirty="0"/>
              <a:t>table with 3 test values.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Problems: Create and Insert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4212" y="6317224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2"/>
              </a:rPr>
              <a:t>https://judge.softuni.bg/Contests/729/Data-Definition-And-Data-Types-Lab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00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Altering Tables</a:t>
            </a:r>
            <a:endParaRPr lang="en-US" dirty="0">
              <a:solidFill>
                <a:srgbClr val="F0A22E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Changing Table Properties After </a:t>
            </a:r>
            <a:r>
              <a:rPr lang="en-US" dirty="0" smtClean="0"/>
              <a:t>Creation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718" y="1824619"/>
            <a:ext cx="2641391" cy="17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2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table can be changed using the keywords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ALTER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TABLE</a:t>
            </a: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11400"/>
              </a:spcBef>
            </a:pPr>
            <a:r>
              <a:rPr lang="en-US" dirty="0"/>
              <a:t>Add new column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274" y="4167991"/>
            <a:ext cx="6099176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employees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salary DECIMAL;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3236" y="2274657"/>
            <a:ext cx="6099176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employees;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618412" y="2878583"/>
            <a:ext cx="2148000" cy="550417"/>
          </a:xfrm>
          <a:prstGeom prst="wedgeRoundRectCallout">
            <a:avLst>
              <a:gd name="adj1" fmla="val -59267"/>
              <a:gd name="adj2" fmla="val -89635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1979612" y="5343778"/>
            <a:ext cx="2365376" cy="472110"/>
          </a:xfrm>
          <a:prstGeom prst="wedgeRoundRectCallout">
            <a:avLst>
              <a:gd name="adj1" fmla="val 43007"/>
              <a:gd name="adj2" fmla="val -104349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5789612" y="5343778"/>
            <a:ext cx="1828800" cy="472110"/>
          </a:xfrm>
          <a:prstGeom prst="wedgeRoundRectCallout">
            <a:avLst>
              <a:gd name="adj1" fmla="val -44384"/>
              <a:gd name="adj2" fmla="val -102457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54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Delete existing column</a:t>
            </a:r>
          </a:p>
          <a:p>
            <a:pPr>
              <a:spcBef>
                <a:spcPts val="14400"/>
              </a:spcBef>
            </a:pPr>
            <a:r>
              <a:rPr lang="en-US" dirty="0"/>
              <a:t>Modify data type of existing column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86036" y="4446756"/>
            <a:ext cx="7013576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MODIFY COLUMN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email VARCHAR(100);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586036" y="2172037"/>
            <a:ext cx="7013576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COLUMN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full_name;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134267" y="1924785"/>
            <a:ext cx="2286000" cy="516143"/>
          </a:xfrm>
          <a:prstGeom prst="wedgeRoundRectCallout">
            <a:avLst>
              <a:gd name="adj1" fmla="val -69167"/>
              <a:gd name="adj2" fmla="val 107471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3032754" y="5609743"/>
            <a:ext cx="2751773" cy="439841"/>
          </a:xfrm>
          <a:prstGeom prst="wedgeRoundRectCallout">
            <a:avLst>
              <a:gd name="adj1" fmla="val 43007"/>
              <a:gd name="adj2" fmla="val -104349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7134267" y="5609743"/>
            <a:ext cx="2667000" cy="516041"/>
          </a:xfrm>
          <a:prstGeom prst="wedgeRoundRectCallout">
            <a:avLst>
              <a:gd name="adj1" fmla="val -44384"/>
              <a:gd name="adj2" fmla="val -102457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093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1400"/>
              </a:spcBef>
            </a:pPr>
            <a:r>
              <a:rPr lang="en-US" dirty="0"/>
              <a:t>Add primary key to existing column</a:t>
            </a:r>
          </a:p>
          <a:p>
            <a:pPr>
              <a:spcBef>
                <a:spcPts val="14400"/>
              </a:spcBef>
            </a:pPr>
            <a:r>
              <a:rPr lang="en-US" dirty="0"/>
              <a:t>Add unique constraint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(3)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79612" y="1981200"/>
            <a:ext cx="8226424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pk_id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PRIMARY KEY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(id);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618412" y="1844657"/>
            <a:ext cx="3048000" cy="700710"/>
          </a:xfrm>
          <a:prstGeom prst="wedgeRoundRectCallout">
            <a:avLst>
              <a:gd name="adj1" fmla="val -98298"/>
              <a:gd name="adj2" fmla="val 63973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5974180" y="2928168"/>
            <a:ext cx="5378032" cy="987348"/>
          </a:xfrm>
          <a:prstGeom prst="wedgeRoundRectCallout">
            <a:avLst>
              <a:gd name="adj1" fmla="val -58291"/>
              <a:gd name="adj2" fmla="val -25337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</a:p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(more than one for composite key)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979612" y="4554860"/>
            <a:ext cx="8226424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fr-FR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fr-F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uq_email</a:t>
            </a:r>
          </a:p>
          <a:p>
            <a:pPr>
              <a:lnSpc>
                <a:spcPct val="105000"/>
              </a:lnSpc>
            </a:pPr>
            <a:r>
              <a:rPr lang="fr-FR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UNIQUE</a:t>
            </a:r>
            <a:r>
              <a:rPr lang="fr-FR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fr-F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(email)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6856412" y="4260907"/>
            <a:ext cx="3048000" cy="700710"/>
          </a:xfrm>
          <a:prstGeom prst="wedgeRoundRectCallout">
            <a:avLst>
              <a:gd name="adj1" fmla="val -54384"/>
              <a:gd name="adj2" fmla="val 92341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5573824" y="5713278"/>
            <a:ext cx="3048000" cy="700710"/>
          </a:xfrm>
          <a:prstGeom prst="wedgeRoundRectCallout">
            <a:avLst>
              <a:gd name="adj1" fmla="val -69167"/>
              <a:gd name="adj2" fmla="val -51394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Columns name(s)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480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5B9BC-5281-407B-8BDE-FD3FE3B5EA8E}"/>
              </a:ext>
            </a:extLst>
          </p:cNvPr>
          <p:cNvSpPr/>
          <p:nvPr/>
        </p:nvSpPr>
        <p:spPr>
          <a:xfrm>
            <a:off x="1674812" y="1493220"/>
            <a:ext cx="3823666" cy="4740279"/>
          </a:xfrm>
          <a:prstGeom prst="rect">
            <a:avLst/>
          </a:prstGeom>
          <a:solidFill>
            <a:srgbClr val="E9EBEF">
              <a:alpha val="36000"/>
            </a:srgbClr>
          </a:solidFill>
          <a:ln w="12700">
            <a:solidFill>
              <a:srgbClr val="A3A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60785-6C90-408A-AB02-D094BFA68345}"/>
              </a:ext>
            </a:extLst>
          </p:cNvPr>
          <p:cNvSpPr txBox="1"/>
          <p:nvPr/>
        </p:nvSpPr>
        <p:spPr>
          <a:xfrm>
            <a:off x="2434310" y="1571151"/>
            <a:ext cx="2304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SALES RECEIPT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68168-4055-4C9C-AD59-4E718C67B5B6}"/>
              </a:ext>
            </a:extLst>
          </p:cNvPr>
          <p:cNvSpPr txBox="1"/>
          <p:nvPr/>
        </p:nvSpPr>
        <p:spPr>
          <a:xfrm>
            <a:off x="3212452" y="2126183"/>
            <a:ext cx="2083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Date: 07/16/2016</a:t>
            </a:r>
          </a:p>
          <a:p>
            <a:pPr algn="r"/>
            <a:r>
              <a:rPr lang="en-US" sz="2000" dirty="0"/>
              <a:t>Order#:[00315]</a:t>
            </a:r>
          </a:p>
          <a:p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B7187F-C24F-423B-9C0C-39BFA1A493FD}"/>
              </a:ext>
            </a:extLst>
          </p:cNvPr>
          <p:cNvSpPr txBox="1"/>
          <p:nvPr/>
        </p:nvSpPr>
        <p:spPr>
          <a:xfrm>
            <a:off x="1748156" y="3069433"/>
            <a:ext cx="3678884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Customer: David Rivers</a:t>
            </a:r>
          </a:p>
          <a:p>
            <a:r>
              <a:rPr lang="en-US" dirty="0"/>
              <a:t>Product: Oil Pump</a:t>
            </a:r>
          </a:p>
          <a:p>
            <a:r>
              <a:rPr lang="en-US" dirty="0"/>
              <a:t>S/N: OP147-0623</a:t>
            </a:r>
          </a:p>
          <a:p>
            <a:endParaRPr lang="en-US" dirty="0"/>
          </a:p>
          <a:p>
            <a:r>
              <a:rPr lang="en-US" dirty="0"/>
              <a:t>Unit Price:	</a:t>
            </a:r>
            <a:r>
              <a:rPr lang="en-US" b="1" dirty="0"/>
              <a:t>69.90</a:t>
            </a:r>
          </a:p>
          <a:p>
            <a:r>
              <a:rPr lang="en-US" dirty="0"/>
              <a:t>Qty:		</a:t>
            </a:r>
            <a:r>
              <a:rPr lang="en-US" b="1" dirty="0"/>
              <a:t>1</a:t>
            </a:r>
          </a:p>
          <a:p>
            <a:endParaRPr lang="en-US" dirty="0"/>
          </a:p>
          <a:p>
            <a:r>
              <a:rPr lang="en-US" b="1" dirty="0"/>
              <a:t>Total:</a:t>
            </a:r>
            <a:r>
              <a:rPr lang="en-US" dirty="0"/>
              <a:t>		</a:t>
            </a:r>
            <a:r>
              <a:rPr lang="en-US" b="1" dirty="0"/>
              <a:t>69.90</a:t>
            </a:r>
          </a:p>
        </p:txBody>
      </p:sp>
      <p:sp>
        <p:nvSpPr>
          <p:cNvPr id="25" name="AutoShape 7">
            <a:extLst>
              <a:ext uri="{FF2B5EF4-FFF2-40B4-BE49-F238E27FC236}">
                <a16:creationId xmlns:a16="http://schemas.microsoft.com/office/drawing/2014/main" id="{0FBE1FC4-994C-4348-A01E-8FDD20671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1612" y="1697531"/>
            <a:ext cx="3657600" cy="1426961"/>
          </a:xfrm>
          <a:prstGeom prst="wedgeRoundRectCallout">
            <a:avLst>
              <a:gd name="adj1" fmla="val -71673"/>
              <a:gd name="adj2" fmla="val 96031"/>
              <a:gd name="adj3" fmla="val 16667"/>
            </a:avLst>
          </a:prstGeom>
          <a:solidFill>
            <a:srgbClr val="4F6987">
              <a:alpha val="80000"/>
            </a:srgbClr>
          </a:solidFill>
          <a:ln w="19050">
            <a:solidFill>
              <a:srgbClr val="234465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00315 – 07/16/2016</a:t>
            </a:r>
          </a:p>
          <a:p>
            <a:r>
              <a:rPr lang="en-US" dirty="0">
                <a:solidFill>
                  <a:schemeClr val="bg2"/>
                </a:solidFill>
              </a:rPr>
              <a:t>David Rivers</a:t>
            </a:r>
          </a:p>
          <a:p>
            <a:r>
              <a:rPr lang="en-US" dirty="0">
                <a:solidFill>
                  <a:schemeClr val="bg2"/>
                </a:solidFill>
              </a:rPr>
              <a:t>Oil Pump (OP147-0623)</a:t>
            </a:r>
          </a:p>
          <a:p>
            <a:r>
              <a:rPr lang="en-US" dirty="0">
                <a:solidFill>
                  <a:schemeClr val="bg2"/>
                </a:solidFill>
              </a:rPr>
              <a:t>1 x 69.90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FCF2EE9-A90C-4E95-9452-DD7C0902F9AD}"/>
              </a:ext>
            </a:extLst>
          </p:cNvPr>
          <p:cNvSpPr/>
          <p:nvPr/>
        </p:nvSpPr>
        <p:spPr>
          <a:xfrm>
            <a:off x="3351212" y="2173648"/>
            <a:ext cx="1944842" cy="27818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4A8B726-1716-48F4-B01C-9FFDFE6ACBA7}"/>
              </a:ext>
            </a:extLst>
          </p:cNvPr>
          <p:cNvSpPr/>
          <p:nvPr/>
        </p:nvSpPr>
        <p:spPr>
          <a:xfrm>
            <a:off x="3351212" y="2497855"/>
            <a:ext cx="1944842" cy="27818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73A4488-F8FD-4351-B992-20A67CBA62C7}"/>
              </a:ext>
            </a:extLst>
          </p:cNvPr>
          <p:cNvSpPr/>
          <p:nvPr/>
        </p:nvSpPr>
        <p:spPr>
          <a:xfrm>
            <a:off x="2827371" y="3125314"/>
            <a:ext cx="1207594" cy="25289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A34B48A-7988-44B7-8A9F-D615261EC0D9}"/>
              </a:ext>
            </a:extLst>
          </p:cNvPr>
          <p:cNvSpPr/>
          <p:nvPr/>
        </p:nvSpPr>
        <p:spPr>
          <a:xfrm>
            <a:off x="2259500" y="3688974"/>
            <a:ext cx="1207594" cy="22990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1E3634C-239D-42CD-9CCB-819E5DD9A08D}"/>
              </a:ext>
            </a:extLst>
          </p:cNvPr>
          <p:cNvSpPr/>
          <p:nvPr/>
        </p:nvSpPr>
        <p:spPr>
          <a:xfrm>
            <a:off x="3591827" y="4225185"/>
            <a:ext cx="652545" cy="25289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4B4C6E4-8ECE-4AF4-8555-A34E4C3176B9}"/>
              </a:ext>
            </a:extLst>
          </p:cNvPr>
          <p:cNvSpPr/>
          <p:nvPr/>
        </p:nvSpPr>
        <p:spPr>
          <a:xfrm>
            <a:off x="3601707" y="4517900"/>
            <a:ext cx="652545" cy="22990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58C5960-CF65-4CCE-AFBD-15E449C23FF7}"/>
              </a:ext>
            </a:extLst>
          </p:cNvPr>
          <p:cNvSpPr/>
          <p:nvPr/>
        </p:nvSpPr>
        <p:spPr>
          <a:xfrm>
            <a:off x="2618925" y="3417510"/>
            <a:ext cx="973563" cy="22990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44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11400"/>
              </a:spcBef>
            </a:pPr>
            <a:r>
              <a:rPr lang="en-US" sz="3600" dirty="0"/>
              <a:t>Set default value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(4)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51012" y="3055550"/>
            <a:ext cx="8226424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COLUMN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balance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SET DEFAULT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0;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4799012" y="4181853"/>
            <a:ext cx="2590800" cy="542547"/>
          </a:xfrm>
          <a:prstGeom prst="wedgeRoundRectCallout">
            <a:avLst>
              <a:gd name="adj1" fmla="val -34568"/>
              <a:gd name="adj2" fmla="val -88175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6093618" y="2812261"/>
            <a:ext cx="2592388" cy="486572"/>
          </a:xfrm>
          <a:prstGeom prst="wedgeRoundRectCallout">
            <a:avLst>
              <a:gd name="adj1" fmla="val 32759"/>
              <a:gd name="adj2" fmla="val 103055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 value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217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4613" y="1196124"/>
            <a:ext cx="12005628" cy="5433275"/>
          </a:xfrm>
        </p:spPr>
        <p:txBody>
          <a:bodyPr>
            <a:normAutofit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 startAt="3"/>
            </a:pPr>
            <a:r>
              <a:rPr lang="en-US" b="1" dirty="0" smtClean="0">
                <a:solidFill>
                  <a:schemeClr val="bg1"/>
                </a:solidFill>
              </a:rPr>
              <a:t>Alter</a:t>
            </a:r>
            <a:r>
              <a:rPr lang="en-US" dirty="0" smtClean="0"/>
              <a:t> </a:t>
            </a:r>
            <a:r>
              <a:rPr lang="en-US" b="1" dirty="0" smtClean="0"/>
              <a:t>table</a:t>
            </a:r>
          </a:p>
          <a:p>
            <a:pPr marL="990266" lvl="1" indent="-457200"/>
            <a:r>
              <a:rPr lang="en-US" dirty="0"/>
              <a:t>Add a new column – </a:t>
            </a:r>
            <a:r>
              <a:rPr lang="en-US" dirty="0" smtClean="0"/>
              <a:t>"</a:t>
            </a:r>
            <a:r>
              <a:rPr lang="en-US" b="1" dirty="0" smtClean="0"/>
              <a:t>middle_name</a:t>
            </a:r>
            <a:r>
              <a:rPr lang="en-US" dirty="0"/>
              <a:t>"</a:t>
            </a:r>
            <a:r>
              <a:rPr lang="en-US" dirty="0" smtClean="0"/>
              <a:t> </a:t>
            </a:r>
            <a:r>
              <a:rPr lang="en-US" dirty="0"/>
              <a:t>to the </a:t>
            </a:r>
            <a:r>
              <a:rPr lang="en-US" dirty="0" smtClean="0"/>
              <a:t>"</a:t>
            </a:r>
            <a:r>
              <a:rPr lang="en-US" b="1" dirty="0" smtClean="0"/>
              <a:t>employees</a:t>
            </a:r>
            <a:r>
              <a:rPr lang="en-US" dirty="0"/>
              <a:t>"</a:t>
            </a:r>
            <a:r>
              <a:rPr lang="en-US" dirty="0" smtClean="0"/>
              <a:t> </a:t>
            </a:r>
            <a:r>
              <a:rPr lang="en-US" dirty="0"/>
              <a:t>table</a:t>
            </a:r>
            <a:r>
              <a:rPr lang="en-US" dirty="0" smtClean="0"/>
              <a:t>.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 startAt="4"/>
            </a:pPr>
            <a:r>
              <a:rPr lang="en-US" b="1" dirty="0"/>
              <a:t>Adding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Constraints</a:t>
            </a:r>
          </a:p>
          <a:p>
            <a:pPr marL="990266" lvl="1" indent="-457200"/>
            <a:r>
              <a:rPr lang="en-US" dirty="0" smtClean="0"/>
              <a:t>Make "</a:t>
            </a:r>
            <a:r>
              <a:rPr lang="en-US" b="1" dirty="0" smtClean="0"/>
              <a:t>category_id</a:t>
            </a:r>
            <a:r>
              <a:rPr lang="en-US" dirty="0"/>
              <a:t>"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bg1"/>
                </a:solidFill>
              </a:rPr>
              <a:t>foreign key </a:t>
            </a:r>
            <a:r>
              <a:rPr lang="en-US" dirty="0"/>
              <a:t>linked to </a:t>
            </a:r>
            <a:r>
              <a:rPr lang="en-US" b="1" dirty="0"/>
              <a:t>"</a:t>
            </a:r>
            <a:r>
              <a:rPr lang="en-US" b="1" dirty="0" smtClean="0"/>
              <a:t>id" </a:t>
            </a:r>
            <a:r>
              <a:rPr lang="en-US" dirty="0"/>
              <a:t>in the </a:t>
            </a:r>
            <a:r>
              <a:rPr lang="en-US" b="1" dirty="0"/>
              <a:t>"</a:t>
            </a:r>
            <a:r>
              <a:rPr lang="en-US" b="1" dirty="0" smtClean="0"/>
              <a:t>categories" </a:t>
            </a:r>
            <a:r>
              <a:rPr lang="en-US" dirty="0"/>
              <a:t>table.</a:t>
            </a:r>
            <a:endParaRPr lang="en-US" dirty="0" smtClean="0"/>
          </a:p>
          <a:p>
            <a:pPr marL="514350" indent="-514350">
              <a:buClr>
                <a:schemeClr val="tx1"/>
              </a:buClr>
              <a:buFont typeface="+mj-lt"/>
              <a:buAutoNum type="arabicPeriod" startAt="4"/>
            </a:pPr>
            <a:r>
              <a:rPr lang="en-US" b="1" dirty="0" smtClean="0">
                <a:solidFill>
                  <a:schemeClr val="bg1"/>
                </a:solidFill>
              </a:rPr>
              <a:t>Modifying</a:t>
            </a:r>
            <a:r>
              <a:rPr lang="en-US" dirty="0" smtClean="0"/>
              <a:t> </a:t>
            </a:r>
            <a:r>
              <a:rPr lang="en-US" b="1" dirty="0" smtClean="0"/>
              <a:t>Columns</a:t>
            </a:r>
            <a:endParaRPr lang="en-US" b="1" dirty="0"/>
          </a:p>
          <a:p>
            <a:pPr marL="990266" lvl="1" indent="-457200"/>
            <a:r>
              <a:rPr lang="en-US" dirty="0"/>
              <a:t>Change the property </a:t>
            </a:r>
            <a:r>
              <a:rPr lang="en-US" dirty="0" smtClean="0"/>
              <a:t>"</a:t>
            </a:r>
            <a:r>
              <a:rPr lang="en-US" b="1" dirty="0" smtClean="0"/>
              <a:t>VARCHAR(50)" </a:t>
            </a:r>
            <a:r>
              <a:rPr lang="en-US" dirty="0"/>
              <a:t>to </a:t>
            </a:r>
            <a:r>
              <a:rPr lang="en-US" dirty="0" smtClean="0"/>
              <a:t>"</a:t>
            </a:r>
            <a:r>
              <a:rPr lang="en-US" b="1" dirty="0" smtClean="0"/>
              <a:t>VARCHAR(100)</a:t>
            </a:r>
            <a:r>
              <a:rPr lang="en-US" dirty="0"/>
              <a:t>"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smtClean="0"/>
              <a:t>the "</a:t>
            </a:r>
            <a:r>
              <a:rPr lang="en-US" b="1" dirty="0" smtClean="0"/>
              <a:t>middle_name</a:t>
            </a:r>
            <a:r>
              <a:rPr lang="en-US" dirty="0"/>
              <a:t>"</a:t>
            </a:r>
            <a:r>
              <a:rPr lang="en-US" dirty="0" smtClean="0"/>
              <a:t> </a:t>
            </a:r>
            <a:r>
              <a:rPr lang="en-US" dirty="0"/>
              <a:t>column in </a:t>
            </a:r>
            <a:r>
              <a:rPr lang="en-US" dirty="0" smtClean="0"/>
              <a:t>"</a:t>
            </a:r>
            <a:r>
              <a:rPr lang="en-US" b="1" dirty="0" smtClean="0"/>
              <a:t>employees</a:t>
            </a:r>
            <a:r>
              <a:rPr lang="en-US" dirty="0"/>
              <a:t>"</a:t>
            </a:r>
            <a:r>
              <a:rPr lang="en-US" dirty="0" smtClean="0"/>
              <a:t> </a:t>
            </a:r>
            <a:r>
              <a:rPr lang="en-US" dirty="0"/>
              <a:t>table.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Problems: Alter Tables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4212" y="630739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2"/>
              </a:rPr>
              <a:t>https://judge.softuni.bg/Contests/729/Data-Definition-And-Data-Types-Lab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20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Deleting Data and Structures</a:t>
            </a:r>
            <a:endParaRPr lang="en-US" dirty="0">
              <a:solidFill>
                <a:srgbClr val="F0A22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Dropping and </a:t>
            </a:r>
            <a:r>
              <a:rPr lang="en-US" dirty="0" smtClean="0"/>
              <a:t>Truncating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83" y="1513018"/>
            <a:ext cx="2255058" cy="225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0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0323659" cy="5201066"/>
          </a:xfrm>
        </p:spPr>
        <p:txBody>
          <a:bodyPr>
            <a:normAutofit/>
          </a:bodyPr>
          <a:lstStyle/>
          <a:p>
            <a:r>
              <a:rPr lang="en-US" sz="3600" dirty="0"/>
              <a:t>Deleting structures is called </a:t>
            </a:r>
            <a:r>
              <a:rPr lang="en-US" sz="3600" b="1" dirty="0">
                <a:solidFill>
                  <a:schemeClr val="bg1"/>
                </a:solidFill>
              </a:rPr>
              <a:t>dropping</a:t>
            </a:r>
          </a:p>
          <a:p>
            <a:pPr lvl="1"/>
            <a:r>
              <a:rPr lang="en-US" sz="3600" dirty="0"/>
              <a:t>You can drop </a:t>
            </a:r>
            <a:r>
              <a:rPr lang="en-US" sz="3600" b="1" dirty="0">
                <a:solidFill>
                  <a:schemeClr val="bg1"/>
                </a:solidFill>
              </a:rPr>
              <a:t>keys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F3BE60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constraints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F3BE60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tables</a:t>
            </a:r>
            <a:r>
              <a:rPr lang="en-US" sz="3600" dirty="0">
                <a:solidFill>
                  <a:srgbClr val="F3BE60"/>
                </a:solidFill>
              </a:rPr>
              <a:t> </a:t>
            </a:r>
            <a:r>
              <a:rPr lang="en-US" sz="3600" dirty="0"/>
              <a:t>and entire </a:t>
            </a:r>
            <a:r>
              <a:rPr lang="en-US" sz="3600" b="1" dirty="0" smtClean="0">
                <a:solidFill>
                  <a:schemeClr val="bg1"/>
                </a:solidFill>
              </a:rPr>
              <a:t>databases</a:t>
            </a:r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3600" dirty="0"/>
              <a:t>Deleting all data in a table is called </a:t>
            </a:r>
            <a:r>
              <a:rPr lang="en-US" sz="3600" b="1" dirty="0">
                <a:solidFill>
                  <a:schemeClr val="bg1"/>
                </a:solidFill>
              </a:rPr>
              <a:t>truncating</a:t>
            </a:r>
          </a:p>
          <a:p>
            <a:r>
              <a:rPr lang="en-US" sz="3600" dirty="0"/>
              <a:t>Both of these actions </a:t>
            </a:r>
            <a:r>
              <a:rPr lang="en-US" sz="3600" b="1" dirty="0">
                <a:solidFill>
                  <a:schemeClr val="bg1"/>
                </a:solidFill>
              </a:rPr>
              <a:t>cannot be undone </a:t>
            </a:r>
            <a:r>
              <a:rPr lang="en-US" sz="3600" dirty="0"/>
              <a:t>– use with caution!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from Database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3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delete all the entries in a table</a:t>
            </a:r>
          </a:p>
          <a:p>
            <a:pPr>
              <a:spcBef>
                <a:spcPts val="9000"/>
              </a:spcBef>
            </a:pPr>
            <a:r>
              <a:rPr lang="en-US" dirty="0"/>
              <a:t>To drop a table – delete data and structure</a:t>
            </a:r>
          </a:p>
          <a:p>
            <a:pPr>
              <a:spcBef>
                <a:spcPts val="9000"/>
              </a:spcBef>
            </a:pPr>
            <a:r>
              <a:rPr lang="en-US" dirty="0"/>
              <a:t>To drop entire database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3236" y="2057400"/>
            <a:ext cx="6099176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TRUNCATE TABLE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employees;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387612" y="2352319"/>
            <a:ext cx="2271600" cy="498012"/>
          </a:xfrm>
          <a:prstGeom prst="wedgeRoundRectCallout">
            <a:avLst>
              <a:gd name="adj1" fmla="val -62407"/>
              <a:gd name="adj2" fmla="val -51074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3236" y="3868890"/>
            <a:ext cx="6099176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TABLE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employees;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919352" y="4057897"/>
            <a:ext cx="1905000" cy="635396"/>
          </a:xfrm>
          <a:prstGeom prst="wedgeRoundRectCallout">
            <a:avLst>
              <a:gd name="adj1" fmla="val -82506"/>
              <a:gd name="adj2" fmla="val -29832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043236" y="5480295"/>
            <a:ext cx="6099176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DATABASE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soft_uni;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923212" y="4989389"/>
            <a:ext cx="2590800" cy="629871"/>
          </a:xfrm>
          <a:prstGeom prst="wedgeRoundRectCallout">
            <a:avLst>
              <a:gd name="adj1" fmla="val -69070"/>
              <a:gd name="adj2" fmla="val 55419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371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remove a constraining rule from a column</a:t>
            </a:r>
          </a:p>
          <a:p>
            <a:pPr lvl="1"/>
            <a:r>
              <a:rPr lang="en-US" dirty="0"/>
              <a:t>Primary keys, value constraints and unique fields</a:t>
            </a:r>
          </a:p>
          <a:p>
            <a:pPr>
              <a:spcBef>
                <a:spcPts val="14400"/>
              </a:spcBef>
            </a:pPr>
            <a:r>
              <a:rPr lang="en-US" dirty="0"/>
              <a:t>To remove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DEFAULT</a:t>
            </a:r>
            <a:r>
              <a:rPr lang="en-US" dirty="0"/>
              <a:t> value (if not specified, revert to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3236" y="2819400"/>
            <a:ext cx="6099176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employess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/>
            </a:r>
            <a:b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CONSTRAINT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pk_id;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999412" y="2641206"/>
            <a:ext cx="1905000" cy="459798"/>
          </a:xfrm>
          <a:prstGeom prst="wedgeRoundRectCallout">
            <a:avLst>
              <a:gd name="adj1" fmla="val -81844"/>
              <a:gd name="adj2" fmla="val 37149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7847012" y="3429000"/>
            <a:ext cx="2819400" cy="464429"/>
          </a:xfrm>
          <a:prstGeom prst="wedgeRoundRectCallout">
            <a:avLst>
              <a:gd name="adj1" fmla="val -64098"/>
              <a:gd name="adj2" fmla="val -27181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43236" y="5059427"/>
            <a:ext cx="6099176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employess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/>
            </a:r>
            <a:b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COLUMN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clients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DEFAULT;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7694612" y="5923722"/>
            <a:ext cx="2438400" cy="523475"/>
          </a:xfrm>
          <a:prstGeom prst="wedgeRoundRectCallout">
            <a:avLst>
              <a:gd name="adj1" fmla="val -72971"/>
              <a:gd name="adj2" fmla="val -47398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Columns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8064917" y="5004209"/>
            <a:ext cx="2068095" cy="492985"/>
          </a:xfrm>
          <a:prstGeom prst="wedgeRoundRectCallout">
            <a:avLst>
              <a:gd name="adj1" fmla="val -81844"/>
              <a:gd name="adj2" fmla="val 24283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048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137" y="1656225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353" y="1419749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3348" y="3276640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1485" y="1723767"/>
            <a:ext cx="7614829" cy="4600833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2"/>
                </a:solidFill>
              </a:rPr>
              <a:t>We </a:t>
            </a:r>
            <a:r>
              <a:rPr lang="en-US" sz="3200" dirty="0">
                <a:solidFill>
                  <a:schemeClr val="bg2"/>
                </a:solidFill>
              </a:rPr>
              <a:t>communicate with the DB engine via </a:t>
            </a:r>
            <a:r>
              <a:rPr lang="en-US" sz="3200" b="1" dirty="0">
                <a:solidFill>
                  <a:schemeClr val="bg1"/>
                </a:solidFill>
              </a:rPr>
              <a:t>SQL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2"/>
                </a:solidFill>
              </a:rPr>
              <a:t>MySQL is a </a:t>
            </a:r>
            <a:r>
              <a:rPr lang="en-US" sz="3200" b="1" dirty="0">
                <a:solidFill>
                  <a:schemeClr val="bg1"/>
                </a:solidFill>
              </a:rPr>
              <a:t>multiplatform</a:t>
            </a:r>
            <a:r>
              <a:rPr lang="en-US" sz="3200" dirty="0">
                <a:solidFill>
                  <a:schemeClr val="bg2"/>
                </a:solidFill>
              </a:rPr>
              <a:t>  RDBMS using SQL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Table columns have a </a:t>
            </a:r>
            <a:r>
              <a:rPr lang="en-US" sz="3600" dirty="0">
                <a:solidFill>
                  <a:schemeClr val="bg1"/>
                </a:solidFill>
              </a:rPr>
              <a:t>fixed type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We can use GUI Clients to </a:t>
            </a:r>
            <a:r>
              <a:rPr lang="en-US" sz="3600" dirty="0">
                <a:solidFill>
                  <a:schemeClr val="bg1"/>
                </a:solidFill>
              </a:rPr>
              <a:t>create </a:t>
            </a:r>
            <a:r>
              <a:rPr lang="en-US" sz="3600" dirty="0">
                <a:solidFill>
                  <a:schemeClr val="bg2"/>
                </a:solidFill>
              </a:rPr>
              <a:t>and</a:t>
            </a:r>
            <a:r>
              <a:rPr lang="en-US" sz="3600" dirty="0">
                <a:solidFill>
                  <a:schemeClr val="bg1"/>
                </a:solidFill>
              </a:rPr>
              <a:t> customize </a:t>
            </a:r>
            <a:r>
              <a:rPr lang="en-US" sz="3600" dirty="0">
                <a:solidFill>
                  <a:schemeClr val="bg2"/>
                </a:solidFill>
              </a:rPr>
              <a:t>tables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SQL provides </a:t>
            </a:r>
            <a:r>
              <a:rPr lang="en-US" sz="3600" dirty="0">
                <a:solidFill>
                  <a:schemeClr val="bg1"/>
                </a:solidFill>
              </a:rPr>
              <a:t>greater </a:t>
            </a:r>
            <a:r>
              <a:rPr lang="en-US" sz="3600" dirty="0" smtClean="0">
                <a:solidFill>
                  <a:schemeClr val="bg1"/>
                </a:solidFill>
              </a:rPr>
              <a:t>control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1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50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190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5799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2799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5799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1566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186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5799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849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5799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361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284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772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5799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6755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29420" y="2067924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18809" y="4064376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424527" y="2067924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59194" y="2067924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29421" y="4064376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5591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Group 49">
            <a:extLst>
              <a:ext uri="{FF2B5EF4-FFF2-40B4-BE49-F238E27FC236}">
                <a16:creationId xmlns:a16="http://schemas.microsoft.com/office/drawing/2014/main" id="{7E1592ED-B759-4B90-8835-28C74D22892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45839256"/>
              </p:ext>
            </p:extLst>
          </p:nvPr>
        </p:nvGraphicFramePr>
        <p:xfrm>
          <a:off x="328613" y="5029200"/>
          <a:ext cx="11556999" cy="859536"/>
        </p:xfrm>
        <a:graphic>
          <a:graphicData uri="http://schemas.openxmlformats.org/drawingml/2006/table">
            <a:tbl>
              <a:tblPr/>
              <a:tblGrid>
                <a:gridCol w="116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7735">
                  <a:extLst>
                    <a:ext uri="{9D8B030D-6E8A-4147-A177-3AD203B41FA5}">
                      <a16:colId xmlns:a16="http://schemas.microsoft.com/office/drawing/2014/main" val="1239204646"/>
                    </a:ext>
                  </a:extLst>
                </a:gridCol>
                <a:gridCol w="2973669">
                  <a:extLst>
                    <a:ext uri="{9D8B030D-6E8A-4147-A177-3AD203B41FA5}">
                      <a16:colId xmlns:a16="http://schemas.microsoft.com/office/drawing/2014/main" val="1378573508"/>
                    </a:ext>
                  </a:extLst>
                </a:gridCol>
                <a:gridCol w="1997720">
                  <a:extLst>
                    <a:ext uri="{9D8B030D-6E8A-4147-A177-3AD203B41FA5}">
                      <a16:colId xmlns:a16="http://schemas.microsoft.com/office/drawing/2014/main" val="1731450279"/>
                    </a:ext>
                  </a:extLst>
                </a:gridCol>
                <a:gridCol w="1792274">
                  <a:extLst>
                    <a:ext uri="{9D8B030D-6E8A-4147-A177-3AD203B41FA5}">
                      <a16:colId xmlns:a16="http://schemas.microsoft.com/office/drawing/2014/main" val="1760972266"/>
                    </a:ext>
                  </a:extLst>
                </a:gridCol>
                <a:gridCol w="1112221">
                  <a:extLst>
                    <a:ext uri="{9D8B030D-6E8A-4147-A177-3AD203B41FA5}">
                      <a16:colId xmlns:a16="http://schemas.microsoft.com/office/drawing/2014/main" val="1780815459"/>
                    </a:ext>
                  </a:extLst>
                </a:gridCol>
              </a:tblGrid>
              <a:tr h="4206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Order#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Date</a:t>
                      </a: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</a:t>
                      </a: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Product</a:t>
                      </a: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S/N</a:t>
                      </a: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Qty</a:t>
                      </a: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00315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07/16/2016</a:t>
                      </a:r>
                      <a:endParaRPr kumimoji="1" lang="bg-BG" sz="22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David Rivers</a:t>
                      </a:r>
                      <a:endParaRPr kumimoji="1" lang="bg-BG" sz="22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Oil Pump</a:t>
                      </a:r>
                      <a:endParaRPr kumimoji="1" lang="bg-BG" sz="22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OP147-063</a:t>
                      </a:r>
                      <a:endParaRPr kumimoji="1" lang="bg-BG" sz="22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1</a:t>
                      </a:r>
                      <a:endParaRPr kumimoji="1" lang="bg-BG" sz="22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362" y="1828800"/>
            <a:ext cx="3962400" cy="2759529"/>
          </a:xfrm>
          <a:prstGeom prst="rect">
            <a:avLst/>
          </a:prstGeom>
          <a:ln>
            <a:solidFill>
              <a:srgbClr val="234465"/>
            </a:solidFill>
          </a:ln>
        </p:spPr>
      </p:pic>
    </p:spTree>
    <p:extLst>
      <p:ext uri="{BB962C8B-B14F-4D97-AF65-F5344CB8AC3E}">
        <p14:creationId xmlns:p14="http://schemas.microsoft.com/office/powerpoint/2010/main" val="15575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1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64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Storing data is </a:t>
            </a:r>
            <a:r>
              <a:rPr lang="en-US" sz="3200" b="1" dirty="0">
                <a:solidFill>
                  <a:srgbClr val="FFA000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the primary reason to use a database</a:t>
            </a:r>
          </a:p>
          <a:p>
            <a:r>
              <a:rPr lang="en-US" dirty="0"/>
              <a:t>Flat storage </a:t>
            </a:r>
            <a:r>
              <a:rPr lang="en-US" b="1" dirty="0">
                <a:solidFill>
                  <a:srgbClr val="FFA000"/>
                </a:solidFill>
              </a:rPr>
              <a:t>eventually</a:t>
            </a:r>
            <a:r>
              <a:rPr lang="en-US" dirty="0"/>
              <a:t> runs into </a:t>
            </a:r>
            <a:r>
              <a:rPr lang="en-US" b="1" dirty="0">
                <a:solidFill>
                  <a:srgbClr val="FFA000"/>
                </a:solidFill>
              </a:rPr>
              <a:t>issues</a:t>
            </a:r>
            <a:r>
              <a:rPr lang="en-US" dirty="0"/>
              <a:t> with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Ease of updating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Redundancy</a:t>
            </a:r>
          </a:p>
          <a:p>
            <a:pPr lvl="1"/>
            <a:r>
              <a:rPr lang="en-US" dirty="0"/>
              <a:t>Importance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 (3)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2971800"/>
            <a:ext cx="4124669" cy="31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4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74613" y="1196125"/>
            <a:ext cx="11201400" cy="5201066"/>
          </a:xfrm>
        </p:spPr>
        <p:txBody>
          <a:bodyPr/>
          <a:lstStyle/>
          <a:p>
            <a:r>
              <a:rPr lang="en-US" dirty="0"/>
              <a:t>A database is an </a:t>
            </a:r>
            <a:r>
              <a:rPr lang="en-US" b="1" dirty="0">
                <a:solidFill>
                  <a:schemeClr val="bg1"/>
                </a:solidFill>
              </a:rPr>
              <a:t>organized</a:t>
            </a:r>
            <a:r>
              <a:rPr lang="en-US" dirty="0"/>
              <a:t> collection of </a:t>
            </a:r>
            <a:r>
              <a:rPr lang="en-US" b="1" dirty="0">
                <a:solidFill>
                  <a:schemeClr val="bg1"/>
                </a:solidFill>
              </a:rPr>
              <a:t>related</a:t>
            </a:r>
            <a:r>
              <a:rPr lang="en-US" dirty="0"/>
              <a:t> information</a:t>
            </a:r>
          </a:p>
          <a:p>
            <a:pPr lvl="1"/>
            <a:r>
              <a:rPr lang="en-US" dirty="0"/>
              <a:t>It imposes </a:t>
            </a:r>
            <a:r>
              <a:rPr lang="en-US" b="1" dirty="0">
                <a:solidFill>
                  <a:schemeClr val="bg1"/>
                </a:solidFill>
              </a:rPr>
              <a:t>rules</a:t>
            </a:r>
            <a:r>
              <a:rPr lang="en-US" dirty="0"/>
              <a:t> on the contained data</a:t>
            </a:r>
          </a:p>
          <a:p>
            <a:pPr lvl="1"/>
            <a:r>
              <a:rPr lang="en-US" dirty="0"/>
              <a:t>Access to data is usually provided by a "</a:t>
            </a:r>
            <a:r>
              <a:rPr lang="en-US" sz="3400" b="1" dirty="0">
                <a:solidFill>
                  <a:schemeClr val="bg1"/>
                </a:solidFill>
              </a:rPr>
              <a:t>system</a:t>
            </a:r>
            <a:r>
              <a:rPr lang="en-US" dirty="0"/>
              <a:t>" (DBMS)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     </a:t>
            </a:r>
            <a:r>
              <a:rPr lang="en-US" b="1" dirty="0" smtClean="0">
                <a:solidFill>
                  <a:schemeClr val="bg1"/>
                </a:solidFill>
              </a:rPr>
              <a:t>database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management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endParaRPr lang="en-US" dirty="0"/>
          </a:p>
          <a:p>
            <a:pPr lvl="1"/>
            <a:r>
              <a:rPr lang="en-US" dirty="0"/>
              <a:t>Relational storage first proposed by Edgar Codd in 1970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02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732</TotalTime>
  <Words>2600</Words>
  <Application>Microsoft Office PowerPoint</Application>
  <PresentationFormat>Custom</PresentationFormat>
  <Paragraphs>718</Paragraphs>
  <Slides>71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맑은 고딕</vt:lpstr>
      <vt:lpstr>Arial</vt:lpstr>
      <vt:lpstr>Calibri</vt:lpstr>
      <vt:lpstr>Consolas</vt:lpstr>
      <vt:lpstr>Wingdings</vt:lpstr>
      <vt:lpstr>Wingdings 2</vt:lpstr>
      <vt:lpstr>SoftUni3_1</vt:lpstr>
      <vt:lpstr>Introduction to Databases Data Definition And Datatypes</vt:lpstr>
      <vt:lpstr>Table of Content</vt:lpstr>
      <vt:lpstr>Table of Content</vt:lpstr>
      <vt:lpstr>Have a Question?</vt:lpstr>
      <vt:lpstr>PowerPoint Presentation</vt:lpstr>
      <vt:lpstr>Storage vs. Management</vt:lpstr>
      <vt:lpstr>Storage vs. Management (2)</vt:lpstr>
      <vt:lpstr>Storage vs. Management (3)</vt:lpstr>
      <vt:lpstr>Databases</vt:lpstr>
      <vt:lpstr>RDBMS</vt:lpstr>
      <vt:lpstr>Client-Server Model</vt:lpstr>
      <vt:lpstr>Database Engine Flow</vt:lpstr>
      <vt:lpstr>Client-Server Model</vt:lpstr>
      <vt:lpstr>Top Database Engines</vt:lpstr>
      <vt:lpstr>Query Components</vt:lpstr>
      <vt:lpstr>Structured Query Language</vt:lpstr>
      <vt:lpstr>Structured Query Language (2)</vt:lpstr>
      <vt:lpstr>Structured Query Language (3)</vt:lpstr>
      <vt:lpstr>Structured Query Language (4)</vt:lpstr>
      <vt:lpstr>Relational DB Management</vt:lpstr>
      <vt:lpstr>MySQL</vt:lpstr>
      <vt:lpstr>MySQL Server Architecture</vt:lpstr>
      <vt:lpstr>Database Table Elements</vt:lpstr>
      <vt:lpstr>PowerPoint Presentation</vt:lpstr>
      <vt:lpstr>Why Split Related Data?</vt:lpstr>
      <vt:lpstr>Related Tables</vt:lpstr>
      <vt:lpstr>E/R Diagrams</vt:lpstr>
      <vt:lpstr>PowerPoint Presentation</vt:lpstr>
      <vt:lpstr>Indices</vt:lpstr>
      <vt:lpstr>Views</vt:lpstr>
      <vt:lpstr>Procedures, Functions and Triggers</vt:lpstr>
      <vt:lpstr>Procedures</vt:lpstr>
      <vt:lpstr>Functions</vt:lpstr>
      <vt:lpstr>PowerPoint Presentation</vt:lpstr>
      <vt:lpstr>Numeric Data Types</vt:lpstr>
      <vt:lpstr>Numeric Data Types</vt:lpstr>
      <vt:lpstr>String Types </vt:lpstr>
      <vt:lpstr>CHARACTER COLLATION - Example</vt:lpstr>
      <vt:lpstr>String Types (2) </vt:lpstr>
      <vt:lpstr>Date Types </vt:lpstr>
      <vt:lpstr>Date Types (2) </vt:lpstr>
      <vt:lpstr>PowerPoint Presentation</vt:lpstr>
      <vt:lpstr>Working with IDEs</vt:lpstr>
      <vt:lpstr>Creating a New Database</vt:lpstr>
      <vt:lpstr>Creating Tables</vt:lpstr>
      <vt:lpstr>Creating Tables (2)</vt:lpstr>
      <vt:lpstr>Creating Tables (3)</vt:lpstr>
      <vt:lpstr>Storing and Retrieving Data</vt:lpstr>
      <vt:lpstr>PowerPoint Presentation</vt:lpstr>
      <vt:lpstr>SQL Queries</vt:lpstr>
      <vt:lpstr>Table Creation in SQL</vt:lpstr>
      <vt:lpstr>Retrieve Records in SQL</vt:lpstr>
      <vt:lpstr>PowerPoint Presentation</vt:lpstr>
      <vt:lpstr>Custom Column Properties</vt:lpstr>
      <vt:lpstr>Problems: Create and Insert</vt:lpstr>
      <vt:lpstr>PowerPoint Presentation</vt:lpstr>
      <vt:lpstr>Altering Tables Using SQL</vt:lpstr>
      <vt:lpstr>Altering Tables Using SQL (2)</vt:lpstr>
      <vt:lpstr>Altering Tables Using SQL (3)</vt:lpstr>
      <vt:lpstr>Altering Tables Using SQL (4)</vt:lpstr>
      <vt:lpstr>Problems: Alter Tables</vt:lpstr>
      <vt:lpstr>PowerPoint Presentation</vt:lpstr>
      <vt:lpstr>Deleting from Database</vt:lpstr>
      <vt:lpstr>Dropping and Truncating</vt:lpstr>
      <vt:lpstr>Dropping and Truncating (2)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Basics – Course Overview</dc:title>
  <dc:subject>Software Development Course</dc:subject>
  <dc:creator>Software University Foundation</dc:creator>
  <cp:keywords/>
  <dc:description>Software University Foundation - http://softuni.foundation/</dc:description>
  <cp:lastModifiedBy>Veronika</cp:lastModifiedBy>
  <cp:revision>126</cp:revision>
  <dcterms:created xsi:type="dcterms:W3CDTF">2014-01-02T17:00:34Z</dcterms:created>
  <dcterms:modified xsi:type="dcterms:W3CDTF">2018-09-17T11:22:38Z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